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3712" autoAdjust="0"/>
  </p:normalViewPr>
  <p:slideViewPr>
    <p:cSldViewPr snapToGrid="0" snapToObjects="1">
      <p:cViewPr varScale="1">
        <p:scale>
          <a:sx n="105" d="100"/>
          <a:sy n="105" d="100"/>
        </p:scale>
        <p:origin x="18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ED197-FF0C-5547-ADD6-8C82F14B197E}" type="datetime1">
              <a:rPr kumimoji="1" lang="zh-CN" altLang="en-US" smtClean="0"/>
              <a:pPr/>
              <a:t>2021/11/28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ECB3C-05AE-104F-9666-9932C2860D1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8635256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DA579-7059-3445-8EF6-3C1DF911CB22}" type="datetime1">
              <a:rPr kumimoji="1" lang="zh-CN" altLang="en-US" smtClean="0"/>
              <a:pPr/>
              <a:t>2021/11/28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CF301-2FBB-6F4F-859A-F470C9D35FF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5228974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CF301-2FBB-6F4F-859A-F470C9D35FF9}" type="slidenum">
              <a:rPr kumimoji="1" lang="zh-CN" altLang="en-US" smtClean="0"/>
              <a:pPr/>
              <a:t>1</a:t>
            </a:fld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34563D8-928C-DF45-8F27-55BABDE6915E}" type="datetime1">
              <a:rPr kumimoji="1" lang="zh-CN" altLang="en-US" smtClean="0"/>
              <a:pPr/>
              <a:t>2021/11/28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37010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0FDA579-7059-3445-8EF6-3C1DF911CB22}" type="datetime1">
              <a:rPr kumimoji="1" lang="zh-CN" altLang="en-US" smtClean="0"/>
              <a:pPr/>
              <a:t>2021/11/28</a:t>
            </a:fld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CCF301-2FBB-6F4F-859A-F470C9D35FF9}" type="slidenum">
              <a:rPr kumimoji="1" lang="zh-CN" altLang="en-US" smtClean="0"/>
              <a:pPr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7141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0FDA579-7059-3445-8EF6-3C1DF911CB22}" type="datetime1">
              <a:rPr kumimoji="1" lang="zh-CN" altLang="en-US" smtClean="0"/>
              <a:pPr/>
              <a:t>2021/11/28</a:t>
            </a:fld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CCF301-2FBB-6F4F-859A-F470C9D35FF9}" type="slidenum">
              <a:rPr kumimoji="1" lang="zh-CN" altLang="en-US" smtClean="0"/>
              <a:pPr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68546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4149725"/>
            <a:ext cx="5184775" cy="1336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84913"/>
            <a:ext cx="1293813" cy="457200"/>
          </a:xfrm>
        </p:spPr>
        <p:txBody>
          <a:bodyPr/>
          <a:lstStyle>
            <a:lvl1pPr>
              <a:defRPr/>
            </a:lvl1pPr>
          </a:lstStyle>
          <a:p>
            <a:fld id="{A1F49D05-AB4A-A642-B455-8926FC1C8E1F}" type="datetime1">
              <a:rPr kumimoji="1" lang="zh-CN" altLang="en-US" smtClean="0"/>
              <a:pPr/>
              <a:t>2021/11/28</a:t>
            </a:fld>
            <a:endParaRPr kumimoji="1" lang="zh-CN" altLang="en-US"/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2195513" y="6202363"/>
            <a:ext cx="5113337" cy="539750"/>
          </a:xfrm>
        </p:spPr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189445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  <p:sp>
        <p:nvSpPr>
          <p:cNvPr id="189446" name="Oval 6"/>
          <p:cNvSpPr>
            <a:spLocks noChangeArrowheads="1"/>
          </p:cNvSpPr>
          <p:nvPr/>
        </p:nvSpPr>
        <p:spPr bwMode="auto">
          <a:xfrm>
            <a:off x="228600" y="1635125"/>
            <a:ext cx="2514600" cy="2514600"/>
          </a:xfrm>
          <a:prstGeom prst="ellips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>
              <a:latin typeface="Arial" charset="0"/>
            </a:endParaRPr>
          </a:p>
        </p:txBody>
      </p:sp>
      <p:sp>
        <p:nvSpPr>
          <p:cNvPr id="189447" name="Rectangle 7"/>
          <p:cNvSpPr>
            <a:spLocks noChangeArrowheads="1"/>
          </p:cNvSpPr>
          <p:nvPr/>
        </p:nvSpPr>
        <p:spPr bwMode="hidden">
          <a:xfrm>
            <a:off x="0" y="2397125"/>
            <a:ext cx="4724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 sz="2400"/>
          </a:p>
        </p:txBody>
      </p:sp>
      <p:sp>
        <p:nvSpPr>
          <p:cNvPr id="189448" name="Rectangle 8"/>
          <p:cNvSpPr>
            <a:spLocks noChangeArrowheads="1"/>
          </p:cNvSpPr>
          <p:nvPr/>
        </p:nvSpPr>
        <p:spPr bwMode="hidden">
          <a:xfrm>
            <a:off x="3962400" y="2397125"/>
            <a:ext cx="4724400" cy="1143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 sz="2400"/>
          </a:p>
        </p:txBody>
      </p:sp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838200" y="2163763"/>
            <a:ext cx="7405688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pic>
        <p:nvPicPr>
          <p:cNvPr id="189450" name="Picture 10" descr="t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188913"/>
            <a:ext cx="1990725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9451" name="Picture 11" descr="NJU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260350"/>
            <a:ext cx="2303462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9452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92825"/>
            <a:ext cx="9117012" cy="2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9453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413"/>
            <a:ext cx="9117013" cy="2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2976B1-C2B4-D949-9D25-6EF332D9A150}" type="datetime1">
              <a:rPr kumimoji="1" lang="zh-CN" altLang="en-US" smtClean="0"/>
              <a:pPr/>
              <a:t>2021/11/28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45658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5425" y="404813"/>
            <a:ext cx="2035175" cy="547211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404813"/>
            <a:ext cx="5954712" cy="547211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C92C97-A75F-6847-BD43-051CA1B99E3B}" type="datetime1">
              <a:rPr kumimoji="1" lang="zh-CN" altLang="en-US" smtClean="0"/>
              <a:pPr/>
              <a:t>2021/11/28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9851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431338-6E84-4542-834D-A793CB8D2332}" type="datetime1">
              <a:rPr kumimoji="1" lang="zh-CN" altLang="en-US" smtClean="0"/>
              <a:pPr/>
              <a:t>2021/11/28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846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BA4F2F-FF87-4B42-A477-18977AF77173}" type="datetime1">
              <a:rPr kumimoji="1" lang="zh-CN" altLang="en-US" smtClean="0"/>
              <a:pPr/>
              <a:t>2021/11/28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9959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3994150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4863" y="1484313"/>
            <a:ext cx="3995737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27952D-ACD4-8446-AD8D-C84C26CD07C3}" type="datetime1">
              <a:rPr kumimoji="1" lang="zh-CN" altLang="en-US" smtClean="0"/>
              <a:pPr/>
              <a:t>2021/11/28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2474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DBBE8B-6DD4-8A4A-8327-A9DDD8F69269}" type="datetime1">
              <a:rPr kumimoji="1" lang="zh-CN" altLang="en-US" smtClean="0"/>
              <a:pPr/>
              <a:t>2021/11/28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465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BA7C5E-F3E9-FB41-9373-8C72B06D214D}" type="datetime1">
              <a:rPr kumimoji="1" lang="zh-CN" altLang="en-US" smtClean="0"/>
              <a:pPr/>
              <a:t>2021/11/28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90046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B6FD6B-848A-C043-9068-87D8A260E3EF}" type="datetime1">
              <a:rPr kumimoji="1" lang="zh-CN" altLang="en-US" smtClean="0"/>
              <a:pPr/>
              <a:t>2021/11/28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5170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1AC278-9704-504F-90CE-C78E249CF8E7}" type="datetime1">
              <a:rPr kumimoji="1" lang="zh-CN" altLang="en-US" smtClean="0"/>
              <a:pPr/>
              <a:t>2021/11/28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69578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将图片拖动到占位符，或单击添加图标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E15395-6596-7942-84CD-0743948C8254}" type="datetime1">
              <a:rPr kumimoji="1" lang="zh-CN" altLang="en-US" smtClean="0"/>
              <a:pPr/>
              <a:t>2021/11/28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2344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0" y="1125538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 sz="2400"/>
          </a:p>
        </p:txBody>
      </p:sp>
      <p:sp>
        <p:nvSpPr>
          <p:cNvPr id="188419" name="Rectangle 3"/>
          <p:cNvSpPr>
            <a:spLocks noChangeArrowheads="1"/>
          </p:cNvSpPr>
          <p:nvPr/>
        </p:nvSpPr>
        <p:spPr bwMode="auto">
          <a:xfrm>
            <a:off x="1447800" y="1125538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 sz="2400"/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04813"/>
            <a:ext cx="561657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84313"/>
            <a:ext cx="8142287" cy="439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pic>
        <p:nvPicPr>
          <p:cNvPr id="188422" name="Picture 6" descr="tow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188913"/>
            <a:ext cx="1990725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84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1188" y="6284913"/>
            <a:ext cx="1293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</a:defRPr>
            </a:lvl1pPr>
          </a:lstStyle>
          <a:p>
            <a:fld id="{4DFA4A3E-5CEE-6B48-B2F0-0534FCC3ABC7}" type="datetime1">
              <a:rPr kumimoji="1" lang="zh-CN" altLang="en-US" smtClean="0"/>
              <a:pPr/>
              <a:t>2021/11/28</a:t>
            </a:fld>
            <a:endParaRPr kumimoji="1" lang="zh-CN" altLang="en-US"/>
          </a:p>
        </p:txBody>
      </p:sp>
      <p:sp>
        <p:nvSpPr>
          <p:cNvPr id="1884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1050" y="6202363"/>
            <a:ext cx="52578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latin typeface="+mn-lt"/>
              </a:defRPr>
            </a:lvl1pPr>
          </a:lstStyle>
          <a:p>
            <a:endParaRPr kumimoji="1" lang="zh-CN" altLang="en-US"/>
          </a:p>
        </p:txBody>
      </p:sp>
      <p:sp>
        <p:nvSpPr>
          <p:cNvPr id="1884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24750" y="6284913"/>
            <a:ext cx="933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fld id="{4CA4EF33-A686-C14B-B68D-613B319DF6E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  <p:pic>
        <p:nvPicPr>
          <p:cNvPr id="188426" name="Picture 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92825"/>
            <a:ext cx="9117012" cy="2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8427" name="Picture 11" descr="校徽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61938"/>
            <a:ext cx="665162" cy="7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9pPr>
    </p:titleStyle>
    <p:bodyStyle>
      <a:lvl1pPr marL="447675" indent="-4476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400">
          <a:solidFill>
            <a:schemeClr val="tx1"/>
          </a:solidFill>
          <a:latin typeface="+mn-lt"/>
          <a:ea typeface="+mn-ea"/>
        </a:defRPr>
      </a:lvl2pPr>
      <a:lvl3pPr marL="1293813" indent="-4032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3pPr>
      <a:lvl4pPr marL="1681163" indent="-385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>
          <a:solidFill>
            <a:schemeClr val="tx1"/>
          </a:solidFill>
          <a:latin typeface="+mn-lt"/>
          <a:ea typeface="+mn-ea"/>
        </a:defRPr>
      </a:lvl4pPr>
      <a:lvl5pPr marL="20701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5pPr>
      <a:lvl6pPr marL="25273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6pPr>
      <a:lvl7pPr marL="29845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7pPr>
      <a:lvl8pPr marL="34417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8pPr>
      <a:lvl9pPr marL="38989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014929" y="2695095"/>
            <a:ext cx="4852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3600" dirty="0"/>
              <a:t>实验</a:t>
            </a:r>
            <a:r>
              <a:rPr kumimoji="1" lang="en-US" altLang="zh-CN" sz="3600" dirty="0"/>
              <a:t>4: </a:t>
            </a:r>
            <a:r>
              <a:rPr kumimoji="1" lang="zh-CN" altLang="en-US" sz="3600" dirty="0"/>
              <a:t>软件分析与测试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837670" y="432417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10" name="幻灯片编号占位符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1</a:t>
            </a:fld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5227053" y="5132213"/>
            <a:ext cx="2977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F1EEE959-F2A7-6E47-B28D-CD9F23957EEB}"/>
              </a:ext>
            </a:extLst>
          </p:cNvPr>
          <p:cNvSpPr txBox="1"/>
          <p:nvPr/>
        </p:nvSpPr>
        <p:spPr>
          <a:xfrm>
            <a:off x="6291072" y="4947547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助教：谢琳娜</a:t>
            </a:r>
          </a:p>
        </p:txBody>
      </p:sp>
    </p:spTree>
    <p:extLst>
      <p:ext uri="{BB962C8B-B14F-4D97-AF65-F5344CB8AC3E}">
        <p14:creationId xmlns:p14="http://schemas.microsoft.com/office/powerpoint/2010/main" val="282466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实验目的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/>
              <a:t>实验目的</a:t>
            </a:r>
            <a:endParaRPr kumimoji="1" lang="en-US" altLang="zh-CN" dirty="0"/>
          </a:p>
          <a:p>
            <a:pPr marL="449262" lvl="1" indent="0">
              <a:buNone/>
            </a:pPr>
            <a:r>
              <a:rPr lang="zh-CN" altLang="en-US" dirty="0"/>
              <a:t>本次实验主要是为了掌握基本的程序分析方法和测试方法。从静态分析、白盒测试、黑盒测试三个方面出发，将实验设置为以下三个部分</a:t>
            </a:r>
            <a:r>
              <a:rPr lang="en-US" altLang="zh-CN" dirty="0"/>
              <a:t>: </a:t>
            </a:r>
          </a:p>
          <a:p>
            <a:pPr lvl="1"/>
            <a:r>
              <a:rPr lang="zh-CN" altLang="en-US" dirty="0"/>
              <a:t>掌握简单的静态分析方法；</a:t>
            </a:r>
            <a:endParaRPr lang="en-US" altLang="zh-CN" dirty="0"/>
          </a:p>
          <a:p>
            <a:pPr lvl="1"/>
            <a:r>
              <a:rPr lang="zh-CN" altLang="en-US" sz="2400" dirty="0"/>
              <a:t>掌握单元测试用例；</a:t>
            </a:r>
            <a:endParaRPr lang="en-US" altLang="zh-CN" sz="2400" dirty="0"/>
          </a:p>
          <a:p>
            <a:pPr lvl="1"/>
            <a:r>
              <a:rPr lang="en-US" altLang="zh-CN" sz="2400" dirty="0"/>
              <a:t>Android</a:t>
            </a:r>
            <a:r>
              <a:rPr lang="zh-CN" altLang="en-US" sz="2400" dirty="0"/>
              <a:t>应用</a:t>
            </a:r>
            <a:r>
              <a:rPr lang="en-US" altLang="zh-CN" sz="2400" dirty="0"/>
              <a:t>GUI</a:t>
            </a:r>
            <a:r>
              <a:rPr lang="zh-CN" altLang="en-US" sz="2400" dirty="0"/>
              <a:t>测试的测试用例的编写方法；</a:t>
            </a:r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67248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实验内容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sz="2400" dirty="0"/>
              <a:t>实验内容</a:t>
            </a:r>
            <a:endParaRPr kumimoji="1" lang="en-US" altLang="zh-CN" sz="2400" dirty="0"/>
          </a:p>
          <a:p>
            <a:pPr lvl="1"/>
            <a:r>
              <a:rPr lang="zh-CN" altLang="en-US" sz="2000" dirty="0"/>
              <a:t>安装并熟悉实验环境</a:t>
            </a:r>
          </a:p>
          <a:p>
            <a:pPr lvl="1"/>
            <a:r>
              <a:rPr lang="zh-CN" altLang="en-US" sz="2000" dirty="0"/>
              <a:t>静态分析</a:t>
            </a:r>
          </a:p>
          <a:p>
            <a:pPr lvl="2"/>
            <a:r>
              <a:rPr lang="zh-CN" altLang="en-US" sz="1800" dirty="0"/>
              <a:t>使用</a:t>
            </a:r>
            <a:r>
              <a:rPr lang="en-US" altLang="zh-CN" sz="1800" dirty="0"/>
              <a:t>Lint</a:t>
            </a:r>
            <a:r>
              <a:rPr lang="zh-CN" altLang="en-US" sz="1800" dirty="0"/>
              <a:t>对项目进行静态分析</a:t>
            </a:r>
          </a:p>
          <a:p>
            <a:pPr lvl="2"/>
            <a:r>
              <a:rPr lang="zh-CN" altLang="en-US" sz="1800" dirty="0"/>
              <a:t>对</a:t>
            </a:r>
            <a:r>
              <a:rPr lang="en-US" altLang="zh-CN" sz="1800" dirty="0"/>
              <a:t>Lint</a:t>
            </a:r>
            <a:r>
              <a:rPr lang="zh-CN" altLang="en-US" sz="1800" dirty="0"/>
              <a:t>分析结果进行理解并在此基础上修改代码</a:t>
            </a:r>
            <a:endParaRPr lang="en-US" altLang="zh-CN" sz="1800" dirty="0"/>
          </a:p>
          <a:p>
            <a:pPr lvl="1"/>
            <a:r>
              <a:rPr kumimoji="1" lang="zh-CN" altLang="en-US" sz="2000" dirty="0"/>
              <a:t>单元测试</a:t>
            </a:r>
          </a:p>
          <a:p>
            <a:pPr lvl="2"/>
            <a:r>
              <a:rPr kumimoji="1" lang="zh-CN" altLang="en-US" sz="1800" dirty="0"/>
              <a:t>针对某方法编写单元测试模块的测试用例</a:t>
            </a:r>
            <a:endParaRPr kumimoji="1" lang="en-US" altLang="zh-CN" sz="1800" dirty="0"/>
          </a:p>
          <a:p>
            <a:pPr lvl="2"/>
            <a:r>
              <a:rPr kumimoji="1" lang="zh-CN" altLang="en-US" sz="1800" dirty="0"/>
              <a:t>普通模式下运行单元测试模块的测试用例</a:t>
            </a:r>
            <a:endParaRPr kumimoji="1" lang="en-US" altLang="zh-CN" sz="1800" dirty="0"/>
          </a:p>
          <a:p>
            <a:pPr lvl="2"/>
            <a:r>
              <a:rPr kumimoji="1" lang="zh-CN" altLang="en-US" sz="1800" dirty="0"/>
              <a:t>覆盖度模式下（</a:t>
            </a:r>
            <a:r>
              <a:rPr kumimoji="1" lang="en-US" altLang="zh-CN" sz="1800" dirty="0" err="1"/>
              <a:t>RunWithCoverage</a:t>
            </a:r>
            <a:r>
              <a:rPr kumimoji="1" lang="en-US" altLang="zh-CN" sz="1800" dirty="0"/>
              <a:t>)</a:t>
            </a:r>
            <a:r>
              <a:rPr kumimoji="1" lang="zh-CN" altLang="en-US" sz="1800" dirty="0"/>
              <a:t>运行单元测试模块的测试用例</a:t>
            </a:r>
          </a:p>
          <a:p>
            <a:pPr lvl="1"/>
            <a:r>
              <a:rPr kumimoji="1" lang="en-US" altLang="zh-CN" sz="2000" dirty="0"/>
              <a:t>GUI</a:t>
            </a:r>
            <a:r>
              <a:rPr kumimoji="1" lang="zh-CN" altLang="en-US" sz="2000" dirty="0"/>
              <a:t>测试</a:t>
            </a:r>
          </a:p>
          <a:p>
            <a:pPr lvl="2"/>
            <a:r>
              <a:rPr kumimoji="1" lang="zh-CN" altLang="en-US" sz="1800" dirty="0"/>
              <a:t>针对</a:t>
            </a:r>
            <a:r>
              <a:rPr kumimoji="1" lang="en-US" altLang="zh-CN" sz="1800" dirty="0"/>
              <a:t>app</a:t>
            </a:r>
            <a:r>
              <a:rPr kumimoji="1" lang="zh-CN" altLang="en-US" sz="1800" dirty="0"/>
              <a:t>的某些功能场景编写</a:t>
            </a:r>
            <a:r>
              <a:rPr kumimoji="1" lang="en-US" altLang="zh-CN" sz="1800" dirty="0"/>
              <a:t>GUI</a:t>
            </a:r>
            <a:r>
              <a:rPr kumimoji="1" lang="zh-CN" altLang="en-US" sz="1800" dirty="0"/>
              <a:t>测试测试用例</a:t>
            </a:r>
          </a:p>
          <a:p>
            <a:pPr lvl="2"/>
            <a:r>
              <a:rPr kumimoji="1" lang="zh-CN" altLang="en-US" sz="1800" dirty="0"/>
              <a:t>执行测试用例查看结果</a:t>
            </a:r>
            <a:endParaRPr kumimoji="1" lang="en-US" altLang="zh-CN" sz="1800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2065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实验工具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/>
              <a:t>实验工具</a:t>
            </a:r>
            <a:endParaRPr kumimoji="1" lang="en-US" altLang="zh-CN" dirty="0"/>
          </a:p>
          <a:p>
            <a:pPr lvl="1"/>
            <a:r>
              <a:rPr lang="en-US" altLang="zh-CN" dirty="0"/>
              <a:t>Android</a:t>
            </a:r>
            <a:r>
              <a:rPr lang="zh-CN" altLang="en-US" dirty="0"/>
              <a:t> </a:t>
            </a:r>
            <a:r>
              <a:rPr lang="en-US" altLang="zh-CN" dirty="0"/>
              <a:t>Studio</a:t>
            </a:r>
            <a:endParaRPr lang="zh-CN" altLang="en-US" dirty="0"/>
          </a:p>
          <a:p>
            <a:pPr lvl="2"/>
            <a:r>
              <a:rPr lang="en-US" altLang="zh-CN" dirty="0"/>
              <a:t>Android</a:t>
            </a:r>
            <a:r>
              <a:rPr lang="zh-CN" altLang="en-US" dirty="0"/>
              <a:t> </a:t>
            </a:r>
            <a:r>
              <a:rPr lang="en-US" altLang="zh-CN" dirty="0"/>
              <a:t>Studio</a:t>
            </a:r>
            <a:r>
              <a:rPr lang="zh-CN" altLang="en-US" dirty="0"/>
              <a:t>已集成静态分析工具</a:t>
            </a:r>
            <a:r>
              <a:rPr lang="en-US" altLang="zh-CN" dirty="0"/>
              <a:t>Lint</a:t>
            </a:r>
            <a:r>
              <a:rPr lang="zh-CN" altLang="en-US" dirty="0"/>
              <a:t>及</a:t>
            </a:r>
            <a:r>
              <a:rPr lang="en-US" altLang="zh-CN" dirty="0" err="1"/>
              <a:t>Junit</a:t>
            </a:r>
            <a:endParaRPr lang="zh-CN" altLang="en-US" dirty="0"/>
          </a:p>
          <a:p>
            <a:pPr lvl="1"/>
            <a:r>
              <a:rPr lang="en-US" altLang="zh-CN" dirty="0" err="1"/>
              <a:t>Appium</a:t>
            </a:r>
            <a:endParaRPr lang="zh-CN" altLang="en-US" dirty="0"/>
          </a:p>
          <a:p>
            <a:pPr lvl="2"/>
            <a:r>
              <a:rPr kumimoji="1" lang="zh-CN" altLang="en-US" dirty="0"/>
              <a:t>执行</a:t>
            </a:r>
            <a:r>
              <a:rPr kumimoji="1" lang="en-US" altLang="zh-CN" dirty="0"/>
              <a:t>GUI</a:t>
            </a:r>
            <a:r>
              <a:rPr kumimoji="1" lang="zh-CN" altLang="en-US" dirty="0"/>
              <a:t>测试测试用例</a:t>
            </a:r>
            <a:endParaRPr kumimoji="1" lang="en-US" altLang="zh-CN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53057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实验报告要求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sz="2400" dirty="0"/>
              <a:t>实验报告要求</a:t>
            </a:r>
            <a:endParaRPr kumimoji="1" lang="en-US" altLang="zh-CN" sz="2400" dirty="0"/>
          </a:p>
          <a:p>
            <a:pPr lvl="1"/>
            <a:r>
              <a:rPr lang="zh-CN" altLang="en-US" sz="2000" dirty="0"/>
              <a:t>静态分析</a:t>
            </a:r>
          </a:p>
          <a:p>
            <a:pPr lvl="2"/>
            <a:r>
              <a:rPr lang="zh-CN" altLang="en-US" sz="1800" dirty="0"/>
              <a:t>以表格形式提交静态分析结果。</a:t>
            </a:r>
          </a:p>
          <a:p>
            <a:pPr lvl="2"/>
            <a:r>
              <a:rPr lang="zh-CN" altLang="en-US" sz="1800" dirty="0"/>
              <a:t>表格包含两项：类别，数目</a:t>
            </a:r>
          </a:p>
          <a:p>
            <a:pPr lvl="1"/>
            <a:r>
              <a:rPr lang="zh-CN" altLang="en-US" sz="2000" dirty="0"/>
              <a:t>单元测试</a:t>
            </a:r>
          </a:p>
          <a:p>
            <a:pPr lvl="2"/>
            <a:r>
              <a:rPr lang="zh-CN" altLang="en-US" sz="1800" dirty="0"/>
              <a:t>以表格形式提交测试用例信息</a:t>
            </a:r>
          </a:p>
          <a:p>
            <a:pPr lvl="2"/>
            <a:r>
              <a:rPr lang="zh-CN" altLang="en-US" sz="1800" dirty="0"/>
              <a:t>表格包含四项：所测方法、所测方法功能描述、测试用例数目、成功测试用例数目、失败测试用例数目、测试覆盖度</a:t>
            </a:r>
            <a:endParaRPr lang="en-US" altLang="zh-CN" sz="1800" dirty="0"/>
          </a:p>
          <a:p>
            <a:pPr lvl="1"/>
            <a:r>
              <a:rPr lang="en-US" altLang="zh-CN" sz="2000" dirty="0"/>
              <a:t>GUI</a:t>
            </a:r>
            <a:r>
              <a:rPr lang="zh-CN" altLang="en-US" sz="2000" dirty="0"/>
              <a:t>测试</a:t>
            </a:r>
            <a:endParaRPr lang="en-US" altLang="zh-CN" sz="2000" dirty="0"/>
          </a:p>
          <a:p>
            <a:pPr lvl="2"/>
            <a:r>
              <a:rPr lang="zh-CN" altLang="en-US" sz="1800" dirty="0"/>
              <a:t>安装并熟悉实验环境</a:t>
            </a:r>
          </a:p>
          <a:p>
            <a:pPr lvl="3"/>
            <a:r>
              <a:rPr lang="zh-CN" altLang="en-US" sz="1600" dirty="0"/>
              <a:t>提交若干张使用 </a:t>
            </a:r>
            <a:r>
              <a:rPr lang="en-US" altLang="zh-CN" sz="1600" dirty="0"/>
              <a:t>Appium</a:t>
            </a:r>
            <a:r>
              <a:rPr lang="zh-CN" altLang="en-US" sz="1600" dirty="0"/>
              <a:t>获取应用控件信息功能的使用截图</a:t>
            </a:r>
            <a:endParaRPr lang="en-US" altLang="zh-CN" sz="1600" dirty="0"/>
          </a:p>
          <a:p>
            <a:pPr lvl="2"/>
            <a:r>
              <a:rPr lang="zh-CN" altLang="en-US" sz="1800" dirty="0"/>
              <a:t>以表格形式提交测试用例信息</a:t>
            </a:r>
          </a:p>
          <a:p>
            <a:pPr lvl="3"/>
            <a:r>
              <a:rPr lang="zh-CN" altLang="en-US" sz="1600" dirty="0"/>
              <a:t>表格包含三项：测试场景、测试用例数目、测试用例行数</a:t>
            </a:r>
            <a:endParaRPr lang="en-US" altLang="zh-CN" sz="1600" dirty="0"/>
          </a:p>
          <a:p>
            <a:pPr lvl="1"/>
            <a:endParaRPr lang="zh-CN" altLang="en-US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6270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实验报告要求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/>
              <a:t>实验报告要求</a:t>
            </a:r>
            <a:endParaRPr kumimoji="1" lang="en-US" altLang="zh-CN" dirty="0"/>
          </a:p>
          <a:p>
            <a:pPr lvl="1"/>
            <a:r>
              <a:rPr lang="zh-CN" altLang="en-US" dirty="0"/>
              <a:t>命名要求：实验</a:t>
            </a:r>
            <a:r>
              <a:rPr lang="en-US" altLang="zh-CN" dirty="0"/>
              <a:t>4_</a:t>
            </a:r>
            <a:r>
              <a:rPr lang="zh-CN" altLang="en-US" dirty="0"/>
              <a:t>学号</a:t>
            </a:r>
            <a:r>
              <a:rPr lang="en-US" altLang="zh-CN" dirty="0"/>
              <a:t>_</a:t>
            </a:r>
            <a:r>
              <a:rPr lang="zh-CN" altLang="en-US" dirty="0"/>
              <a:t>姓名</a:t>
            </a:r>
            <a:r>
              <a:rPr lang="en-US" altLang="zh-CN" dirty="0"/>
              <a:t>_App</a:t>
            </a:r>
            <a:r>
              <a:rPr lang="zh-CN" altLang="en-US" dirty="0"/>
              <a:t>名称，如实验</a:t>
            </a:r>
            <a:r>
              <a:rPr lang="en-US" altLang="zh-CN" dirty="0"/>
              <a:t>4_123456_XX_App</a:t>
            </a:r>
            <a:r>
              <a:rPr lang="zh-CN" altLang="en-US" dirty="0"/>
              <a:t>名称</a:t>
            </a:r>
            <a:endParaRPr lang="en-US" altLang="zh-CN" dirty="0"/>
          </a:p>
          <a:p>
            <a:pPr lvl="1"/>
            <a:r>
              <a:rPr lang="zh-CN" altLang="en-US" dirty="0"/>
              <a:t>实验报告命名为：实验</a:t>
            </a:r>
            <a:r>
              <a:rPr lang="en-US" altLang="zh-CN" dirty="0"/>
              <a:t>4_123456_XX_App</a:t>
            </a:r>
            <a:r>
              <a:rPr lang="zh-CN" altLang="en-US" dirty="0"/>
              <a:t>名称</a:t>
            </a:r>
            <a:endParaRPr lang="en-US" altLang="zh-CN" dirty="0"/>
          </a:p>
          <a:p>
            <a:pPr lvl="1"/>
            <a:r>
              <a:rPr lang="zh-CN" altLang="en-US" dirty="0"/>
              <a:t>测试脚本命名为</a:t>
            </a:r>
            <a:r>
              <a:rPr lang="en-US" altLang="zh-CN" dirty="0" err="1"/>
              <a:t>testcase.py</a:t>
            </a:r>
            <a:endParaRPr lang="en-US" altLang="zh-CN" dirty="0"/>
          </a:p>
          <a:p>
            <a:pPr lvl="1"/>
            <a:r>
              <a:rPr lang="zh-CN" altLang="en-US" dirty="0"/>
              <a:t>提交截止时间</a:t>
            </a:r>
            <a:r>
              <a:rPr lang="en-US" altLang="zh-CN" dirty="0"/>
              <a:t>2021</a:t>
            </a:r>
            <a:r>
              <a:rPr lang="zh-CN" altLang="en-US" dirty="0"/>
              <a:t>年</a:t>
            </a:r>
            <a:r>
              <a:rPr lang="en-US" altLang="zh-CN" dirty="0"/>
              <a:t>12</a:t>
            </a:r>
            <a:r>
              <a:rPr lang="zh-CN" altLang="en-US" dirty="0"/>
              <a:t>月</a:t>
            </a:r>
            <a:r>
              <a:rPr lang="en-US" altLang="zh-CN" dirty="0"/>
              <a:t>5</a:t>
            </a:r>
            <a:r>
              <a:rPr lang="zh-CN" altLang="en-US" dirty="0"/>
              <a:t>日</a:t>
            </a:r>
            <a:r>
              <a:rPr lang="en-US" altLang="zh-CN" dirty="0"/>
              <a:t>23:59</a:t>
            </a:r>
          </a:p>
          <a:p>
            <a:pPr marL="449262" lvl="1" indent="0">
              <a:buNone/>
            </a:pPr>
            <a:endParaRPr lang="en-US" altLang="zh-CN" dirty="0"/>
          </a:p>
          <a:p>
            <a:pPr marL="449262" lvl="1" indent="0">
              <a:buNone/>
            </a:pPr>
            <a:endParaRPr lang="en-US" altLang="zh-CN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6</a:t>
            </a:fld>
            <a:endParaRPr kumimoji="1"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D8321C6B-33F4-8441-A59D-A0718A2F6C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750" y="4390676"/>
            <a:ext cx="7556500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74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实验评分标准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/>
              <a:t>实验评分标准</a:t>
            </a:r>
            <a:endParaRPr kumimoji="1" lang="en-US" altLang="zh-CN" dirty="0"/>
          </a:p>
          <a:p>
            <a:pPr lvl="1"/>
            <a:r>
              <a:rPr lang="zh-CN" altLang="en-US" dirty="0"/>
              <a:t>完成实验所需工具的安装使用（</a:t>
            </a:r>
            <a:r>
              <a:rPr lang="en-US" altLang="zh-CN" dirty="0"/>
              <a:t>30%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完成静态分析，并分析静态分析结果（</a:t>
            </a:r>
            <a:r>
              <a:rPr lang="en-US" altLang="zh-CN" dirty="0"/>
              <a:t>10%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报告当前代码存在问题</a:t>
            </a:r>
            <a:endParaRPr lang="en-US" altLang="zh-CN" dirty="0"/>
          </a:p>
          <a:p>
            <a:pPr lvl="2"/>
            <a:r>
              <a:rPr lang="zh-CN" altLang="en-US" dirty="0"/>
              <a:t>试图修复</a:t>
            </a:r>
            <a:r>
              <a:rPr lang="en-US" altLang="zh-CN" dirty="0"/>
              <a:t>1-2</a:t>
            </a:r>
            <a:r>
              <a:rPr lang="zh-CN" altLang="en-US" dirty="0"/>
              <a:t>个</a:t>
            </a:r>
            <a:r>
              <a:rPr lang="en-US" altLang="zh-CN" dirty="0"/>
              <a:t>error </a:t>
            </a:r>
            <a:r>
              <a:rPr lang="zh-CN" altLang="en-US" dirty="0"/>
              <a:t>或者</a:t>
            </a:r>
            <a:r>
              <a:rPr lang="en-US" altLang="zh-CN" dirty="0"/>
              <a:t>warning(</a:t>
            </a:r>
            <a:r>
              <a:rPr lang="zh-CN" altLang="en-US" dirty="0"/>
              <a:t>附加分</a:t>
            </a:r>
            <a:r>
              <a:rPr lang="en-US" altLang="zh-CN" dirty="0"/>
              <a:t>20%)</a:t>
            </a:r>
          </a:p>
          <a:p>
            <a:pPr lvl="1"/>
            <a:r>
              <a:rPr lang="zh-CN" altLang="en-US" dirty="0"/>
              <a:t>完成单元测试，并分析单元测试结果（</a:t>
            </a:r>
            <a:r>
              <a:rPr lang="en-US" altLang="zh-CN" dirty="0"/>
              <a:t>15%</a:t>
            </a:r>
            <a:r>
              <a:rPr lang="zh-CN" altLang="en-US" dirty="0"/>
              <a:t>）</a:t>
            </a:r>
          </a:p>
          <a:p>
            <a:pPr lvl="1"/>
            <a:r>
              <a:rPr lang="zh-CN" altLang="en-US" dirty="0"/>
              <a:t>完成</a:t>
            </a:r>
            <a:r>
              <a:rPr lang="en-US" altLang="zh-CN" dirty="0"/>
              <a:t>GUI</a:t>
            </a:r>
            <a:r>
              <a:rPr lang="zh-CN" altLang="en-US" dirty="0"/>
              <a:t>测试，并分析</a:t>
            </a:r>
            <a:r>
              <a:rPr lang="en-US" altLang="zh-CN" dirty="0"/>
              <a:t>GUI</a:t>
            </a:r>
            <a:r>
              <a:rPr lang="zh-CN" altLang="en-US" dirty="0"/>
              <a:t>测试结果（</a:t>
            </a:r>
            <a:r>
              <a:rPr lang="en-US" altLang="zh-CN" dirty="0"/>
              <a:t>45%</a:t>
            </a:r>
            <a:r>
              <a:rPr lang="zh-CN" altLang="en-US" dirty="0"/>
              <a:t>）</a:t>
            </a:r>
            <a:endParaRPr lang="en-US" altLang="zh-CN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EF33-A686-C14B-B68D-613B319DF6ED}" type="slidenum">
              <a:rPr kumimoji="1" lang="zh-CN" altLang="en-US" smtClean="0"/>
              <a:pPr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13488274"/>
      </p:ext>
    </p:extLst>
  </p:cSld>
  <p:clrMapOvr>
    <a:masterClrMapping/>
  </p:clrMapOvr>
</p:sld>
</file>

<file path=ppt/theme/theme1.xml><?xml version="1.0" encoding="utf-8"?>
<a:theme xmlns:a="http://schemas.openxmlformats.org/drawingml/2006/main" name="南京大学ppt主题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南京大学ppt主题.thmx</Template>
  <TotalTime>19905</TotalTime>
  <Words>447</Words>
  <Application>Microsoft Macintosh PowerPoint</Application>
  <PresentationFormat>全屏显示(4:3)</PresentationFormat>
  <Paragraphs>67</Paragraphs>
  <Slides>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南京大学ppt主题</vt:lpstr>
      <vt:lpstr>PowerPoint 演示文稿</vt:lpstr>
      <vt:lpstr>实验目的</vt:lpstr>
      <vt:lpstr>实验内容</vt:lpstr>
      <vt:lpstr>实验工具</vt:lpstr>
      <vt:lpstr>实验报告要求</vt:lpstr>
      <vt:lpstr>实验报告要求</vt:lpstr>
      <vt:lpstr>实验评分标准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nju xu</dc:creator>
  <cp:lastModifiedBy>Microsoft Office User</cp:lastModifiedBy>
  <cp:revision>368</cp:revision>
  <dcterms:created xsi:type="dcterms:W3CDTF">2017-02-25T07:27:53Z</dcterms:created>
  <dcterms:modified xsi:type="dcterms:W3CDTF">2021-11-28T14:16:40Z</dcterms:modified>
</cp:coreProperties>
</file>