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677" autoAdjust="0"/>
  </p:normalViewPr>
  <p:slideViewPr>
    <p:cSldViewPr snapToGrid="0" snapToObjects="1">
      <p:cViewPr>
        <p:scale>
          <a:sx n="99" d="100"/>
          <a:sy n="99" d="100"/>
        </p:scale>
        <p:origin x="-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ED197-FF0C-5547-ADD6-8C82F14B197E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ECB3C-05AE-104F-9666-9932C2860D1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6352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DA579-7059-3445-8EF6-3C1DF911CB22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CF301-2FBB-6F4F-859A-F470C9D35F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2289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1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34563D8-928C-DF45-8F27-55BABDE6915E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701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A1F49D05-AB4A-A642-B455-8926FC1C8E1F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>
              <a:latin typeface="Arial" charset="0"/>
            </a:endParaRP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pic>
        <p:nvPicPr>
          <p:cNvPr id="189450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451" name="Picture 11" descr="NJU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45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45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976B1-C2B4-D949-9D25-6EF332D9A150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4565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92C97-A75F-6847-BD43-051CA1B99E3B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851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431338-6E84-4542-834D-A793CB8D2332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46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BA4F2F-FF87-4B42-A477-18977AF77173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59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7952D-ACD4-8446-AD8D-C84C26CD07C3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474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DBBE8B-6DD4-8A4A-8327-A9DDD8F69269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465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A7C5E-F3E9-FB41-9373-8C72B06D214D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004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6FD6B-848A-C043-9068-87D8A260E3EF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170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AC278-9704-504F-90CE-C78E249CF8E7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6957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15395-6596-7942-84CD-0743948C8254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344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188422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</a:defRPr>
            </a:lvl1pPr>
          </a:lstStyle>
          <a:p>
            <a:fld id="{4DFA4A3E-5CEE-6B48-B2F0-0534FCC3ABC7}" type="datetime1">
              <a:rPr kumimoji="1" lang="zh-CN" altLang="en-US" smtClean="0"/>
              <a:pPr/>
              <a:t>18/11/1</a:t>
            </a:fld>
            <a:endParaRPr kumimoji="1" lang="zh-CN" alt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+mn-lt"/>
              </a:defRPr>
            </a:lvl1pPr>
          </a:lstStyle>
          <a:p>
            <a:endParaRPr kumimoji="1" lang="zh-CN" alt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pic>
        <p:nvPicPr>
          <p:cNvPr id="188426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8427" name="Picture 11" descr="校徽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733080" y="2695095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3600" dirty="0" smtClean="0"/>
              <a:t>软件工程实验五</a:t>
            </a:r>
            <a:endParaRPr kumimoji="1" lang="zh-CN" altLang="en-US" sz="3600" dirty="0"/>
          </a:p>
        </p:txBody>
      </p:sp>
      <p:sp>
        <p:nvSpPr>
          <p:cNvPr id="8" name="文本框 7"/>
          <p:cNvSpPr txBox="1"/>
          <p:nvPr/>
        </p:nvSpPr>
        <p:spPr>
          <a:xfrm>
            <a:off x="5837670" y="43241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1</a:t>
            </a:fld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227053" y="5132213"/>
            <a:ext cx="297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1" name="矩形 4"/>
          <p:cNvSpPr>
            <a:spLocks noChangeArrowheads="1"/>
          </p:cNvSpPr>
          <p:nvPr/>
        </p:nvSpPr>
        <p:spPr bwMode="auto">
          <a:xfrm>
            <a:off x="1620838" y="4176191"/>
            <a:ext cx="5903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47675" indent="-447675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r>
              <a:rPr lang="zh-CN" altLang="en-US" sz="2800" dirty="0" smtClean="0">
                <a:solidFill>
                  <a:srgbClr val="292929"/>
                </a:solidFill>
              </a:rPr>
              <a:t>软件理解实验</a:t>
            </a:r>
            <a:endParaRPr lang="zh-CN" altLang="en-US" sz="2800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6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实验内容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安装</a:t>
            </a:r>
            <a:r>
              <a:rPr kumimoji="1" lang="en-US" altLang="zh-CN" dirty="0" smtClean="0"/>
              <a:t>Understand</a:t>
            </a:r>
            <a:r>
              <a:rPr kumimoji="1" lang="zh-CN" altLang="en-US" dirty="0" smtClean="0"/>
              <a:t>工具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利用</a:t>
            </a:r>
            <a:r>
              <a:rPr kumimoji="1" lang="en-US" altLang="zh-CN" dirty="0" smtClean="0"/>
              <a:t>Understand</a:t>
            </a:r>
            <a:r>
              <a:rPr kumimoji="1" lang="zh-CN" altLang="en-US" dirty="0" smtClean="0"/>
              <a:t>查看项目统计信息</a:t>
            </a:r>
            <a:endParaRPr kumimoji="1" lang="en-US" altLang="zh-CN" dirty="0" smtClean="0"/>
          </a:p>
          <a:p>
            <a:pPr lvl="1"/>
            <a:r>
              <a:rPr kumimoji="1" lang="zh-CN" altLang="en-US" dirty="0"/>
              <a:t>生成添加的功能代码生成类继承图，</a:t>
            </a:r>
            <a:r>
              <a:rPr kumimoji="1" lang="zh-CN" altLang="en-US" dirty="0" smtClean="0"/>
              <a:t>函数调用图和控制流图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尝试</a:t>
            </a:r>
            <a:r>
              <a:rPr kumimoji="1" lang="zh-CN" altLang="en-US" dirty="0" smtClean="0"/>
              <a:t>使用</a:t>
            </a:r>
            <a:r>
              <a:rPr kumimoji="1" lang="en-US" altLang="zh-CN" dirty="0" smtClean="0"/>
              <a:t>Understand</a:t>
            </a:r>
            <a:r>
              <a:rPr kumimoji="1" lang="zh-CN" altLang="en-US" dirty="0" smtClean="0"/>
              <a:t>更多功能</a:t>
            </a:r>
            <a:endParaRPr kumimoji="1" lang="en-US" altLang="zh-CN" dirty="0" smtClean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724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实验工具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三种环境</a:t>
            </a:r>
            <a:endParaRPr kumimoji="1" lang="en-US" altLang="zh-CN" dirty="0" smtClean="0"/>
          </a:p>
          <a:p>
            <a:pPr lvl="2"/>
            <a:r>
              <a:rPr kumimoji="1" lang="en-US" altLang="zh-CN" dirty="0" smtClean="0"/>
              <a:t>Win64</a:t>
            </a:r>
          </a:p>
          <a:p>
            <a:pPr lvl="2"/>
            <a:r>
              <a:rPr kumimoji="1" lang="en-US" altLang="zh-CN" dirty="0" smtClean="0"/>
              <a:t>Win32</a:t>
            </a:r>
          </a:p>
          <a:p>
            <a:pPr lvl="2"/>
            <a:r>
              <a:rPr kumimoji="1" lang="en-US" altLang="zh-CN" dirty="0" smtClean="0"/>
              <a:t>Mac</a:t>
            </a:r>
          </a:p>
          <a:p>
            <a:pPr lvl="1"/>
            <a:r>
              <a:rPr kumimoji="1" lang="zh-CN" altLang="en-US" dirty="0" smtClean="0"/>
              <a:t>安装方法见安装教程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305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实验报告内容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描述工具使用过程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查看项目统计信息，补全如下统计表：</a:t>
            </a:r>
            <a:endParaRPr kumimoji="1" lang="en-US" altLang="zh-CN" dirty="0" smtClean="0"/>
          </a:p>
          <a:p>
            <a:pPr marL="449262" lvl="1" indent="0">
              <a:buNone/>
            </a:pP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4</a:t>
            </a:fld>
            <a:endParaRPr kumimoji="1"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87336"/>
              </p:ext>
            </p:extLst>
          </p:nvPr>
        </p:nvGraphicFramePr>
        <p:xfrm>
          <a:off x="1316793" y="2952433"/>
          <a:ext cx="6598813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59982"/>
                <a:gridCol w="1738831"/>
              </a:tblGrid>
              <a:tr h="296948">
                <a:tc>
                  <a:txBody>
                    <a:bodyPr/>
                    <a:lstStyle/>
                    <a:p>
                      <a:r>
                        <a:rPr lang="en-US" altLang="zh-CN" sz="1600" b="1" dirty="0" smtClean="0"/>
                        <a:t>Project Metrics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/>
                        <a:t>数量</a:t>
                      </a:r>
                      <a:endParaRPr lang="zh-CN" altLang="en-US" sz="1600" b="1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Total number of</a:t>
                      </a:r>
                      <a:r>
                        <a:rPr lang="en-US" altLang="zh-CN" sz="1600" baseline="0" dirty="0" smtClean="0"/>
                        <a:t> files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xx</a:t>
                      </a:r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Total number of</a:t>
                      </a:r>
                      <a:r>
                        <a:rPr lang="en-US" altLang="zh-CN" sz="1600" baseline="0" dirty="0" smtClean="0"/>
                        <a:t> source code 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xx</a:t>
                      </a:r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b="1" dirty="0" smtClean="0"/>
                        <a:t>Class</a:t>
                      </a:r>
                      <a:r>
                        <a:rPr lang="en-US" altLang="zh-CN" sz="1600" b="1" baseline="0" dirty="0" smtClean="0"/>
                        <a:t> Metrics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Number of local method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xx</a:t>
                      </a:r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MaxCyclomatic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xx</a:t>
                      </a:r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b="1" baseline="0" dirty="0" smtClean="0"/>
                        <a:t>Method</a:t>
                      </a:r>
                      <a:r>
                        <a:rPr lang="en-US" altLang="zh-CN" sz="1600" b="1" baseline="0" dirty="0" smtClean="0"/>
                        <a:t> </a:t>
                      </a:r>
                      <a:r>
                        <a:rPr lang="en-US" altLang="zh-CN" sz="1600" b="1" baseline="0" dirty="0" smtClean="0"/>
                        <a:t>Metrics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Number</a:t>
                      </a:r>
                      <a:r>
                        <a:rPr lang="en-US" altLang="zh-CN" sz="1600" baseline="0" dirty="0" smtClean="0"/>
                        <a:t> of statement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xx</a:t>
                      </a:r>
                      <a:endParaRPr lang="zh-CN" altLang="en-US" sz="1600" dirty="0"/>
                    </a:p>
                  </a:txBody>
                  <a:tcPr/>
                </a:tc>
              </a:tr>
              <a:tr h="32844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Number</a:t>
                      </a:r>
                      <a:r>
                        <a:rPr lang="en-US" altLang="zh-CN" sz="1600" baseline="0" dirty="0" smtClean="0"/>
                        <a:t> of lines containing executable source code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xx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06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实验报告内容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生成添加</a:t>
            </a:r>
            <a:r>
              <a:rPr kumimoji="1" lang="zh-CN" altLang="en-US" dirty="0" smtClean="0"/>
              <a:t>的</a:t>
            </a:r>
            <a:r>
              <a:rPr kumimoji="1" lang="zh-CN" altLang="en-US" dirty="0" smtClean="0"/>
              <a:t>功能代码</a:t>
            </a:r>
            <a:r>
              <a:rPr kumimoji="1" lang="zh-CN" altLang="en-US" dirty="0" smtClean="0"/>
              <a:t>生成类继承图，</a:t>
            </a:r>
            <a:r>
              <a:rPr kumimoji="1" lang="zh-CN" altLang="en-US" dirty="0" smtClean="0"/>
              <a:t>函数调用图和</a:t>
            </a:r>
            <a:r>
              <a:rPr kumimoji="1" lang="zh-CN" altLang="en-US" dirty="0" smtClean="0"/>
              <a:t>控制流</a:t>
            </a:r>
            <a:r>
              <a:rPr kumimoji="1" lang="zh-CN" altLang="en-US" dirty="0" smtClean="0"/>
              <a:t>图</a:t>
            </a:r>
            <a:r>
              <a:rPr kumimoji="1" lang="zh-CN" altLang="en-US" dirty="0" smtClean="0"/>
              <a:t>（截图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pPr lvl="1"/>
            <a:endParaRPr kumimoji="1" lang="en-US" altLang="zh-CN" dirty="0"/>
          </a:p>
          <a:p>
            <a:pPr lvl="1"/>
            <a:endParaRPr kumimoji="1" lang="en-US" altLang="zh-CN" dirty="0" smtClean="0"/>
          </a:p>
          <a:p>
            <a:pPr lvl="1"/>
            <a:endParaRPr kumimoji="1" lang="en-US" altLang="zh-CN" dirty="0"/>
          </a:p>
          <a:p>
            <a:pPr lvl="1"/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尝试使用工具的更多功能（</a:t>
            </a:r>
            <a:r>
              <a:rPr kumimoji="1" lang="zh-CN" altLang="en-US" dirty="0" smtClean="0"/>
              <a:t>截图</a:t>
            </a:r>
            <a:r>
              <a:rPr kumimoji="1" lang="zh-CN" altLang="en-US" dirty="0" smtClean="0"/>
              <a:t>并说明其含义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说明如何利用该工具辅助开发（</a:t>
            </a:r>
            <a:r>
              <a:rPr kumimoji="1" lang="en-US" altLang="zh-CN" dirty="0" smtClean="0"/>
              <a:t>200</a:t>
            </a:r>
            <a:r>
              <a:rPr kumimoji="1" lang="zh-CN" altLang="en-US" dirty="0" smtClean="0"/>
              <a:t>字内）</a:t>
            </a:r>
            <a:endParaRPr kumimoji="1" lang="en-US" altLang="zh-CN" dirty="0" smtClean="0"/>
          </a:p>
          <a:p>
            <a:pPr lvl="1"/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5</a:t>
            </a:fld>
            <a:endParaRPr kumimoji="1"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871" y="2937641"/>
            <a:ext cx="3663574" cy="13631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352" y="2774141"/>
            <a:ext cx="2484437" cy="169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实验评分标准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工具安装，完成项目基本信息统计（</a:t>
            </a:r>
            <a:r>
              <a:rPr kumimoji="1" lang="zh-CN" altLang="zh-CN" dirty="0"/>
              <a:t>3</a:t>
            </a:r>
            <a:r>
              <a:rPr kumimoji="1" lang="en-US" altLang="zh-CN" dirty="0" smtClean="0"/>
              <a:t>0%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函数调用图</a:t>
            </a:r>
            <a:r>
              <a:rPr kumimoji="1" lang="zh-CN" altLang="en-US" dirty="0" smtClean="0"/>
              <a:t>，控制流图</a:t>
            </a:r>
            <a:r>
              <a:rPr kumimoji="1" lang="zh-CN" altLang="en-US" dirty="0" smtClean="0"/>
              <a:t>和类继承图</a:t>
            </a:r>
            <a:r>
              <a:rPr kumimoji="1" lang="zh-CN" altLang="en-US" dirty="0" smtClean="0"/>
              <a:t>生成</a:t>
            </a:r>
            <a:r>
              <a:rPr kumimoji="1" lang="zh-CN" altLang="en-US" dirty="0" smtClean="0"/>
              <a:t>（</a:t>
            </a:r>
            <a:r>
              <a:rPr kumimoji="1" lang="zh-CN" altLang="zh-CN" dirty="0"/>
              <a:t>3</a:t>
            </a:r>
            <a:r>
              <a:rPr kumimoji="1" lang="en-US" altLang="zh-CN" dirty="0" smtClean="0"/>
              <a:t>0</a:t>
            </a:r>
            <a:r>
              <a:rPr kumimoji="1" lang="en-US" altLang="zh-CN" dirty="0" smtClean="0"/>
              <a:t>%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提交实验报告（</a:t>
            </a:r>
            <a:r>
              <a:rPr kumimoji="1" lang="en-US" altLang="zh-CN" dirty="0" smtClean="0"/>
              <a:t>30%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尝试工具更多功能</a:t>
            </a:r>
            <a:r>
              <a:rPr kumimoji="1" lang="zh-CN" altLang="en-US" dirty="0" smtClean="0"/>
              <a:t>（</a:t>
            </a:r>
            <a:r>
              <a:rPr kumimoji="1" lang="zh-CN" altLang="zh-CN" dirty="0"/>
              <a:t>1</a:t>
            </a:r>
            <a:r>
              <a:rPr kumimoji="1" lang="en-US" altLang="zh-CN" dirty="0" smtClean="0"/>
              <a:t>0</a:t>
            </a:r>
            <a:r>
              <a:rPr kumimoji="1" lang="en-US" altLang="zh-CN" dirty="0" smtClean="0"/>
              <a:t>%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3488274"/>
      </p:ext>
    </p:extLst>
  </p:cSld>
  <p:clrMapOvr>
    <a:masterClrMapping/>
  </p:clrMapOvr>
</p:sld>
</file>

<file path=ppt/theme/theme1.xml><?xml version="1.0" encoding="utf-8"?>
<a:theme xmlns:a="http://schemas.openxmlformats.org/drawingml/2006/main" name="南京大学ppt主题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南京大学ppt主题.thmx</Template>
  <TotalTime>10173</TotalTime>
  <Words>139</Words>
  <Application>Microsoft Macintosh PowerPoint</Application>
  <PresentationFormat>全屏显示(4:3)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南京大学ppt主题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nju xu</dc:creator>
  <cp:lastModifiedBy>宇飞 杨</cp:lastModifiedBy>
  <cp:revision>355</cp:revision>
  <dcterms:created xsi:type="dcterms:W3CDTF">2017-02-25T07:27:53Z</dcterms:created>
  <dcterms:modified xsi:type="dcterms:W3CDTF">2018-11-01T01:47:04Z</dcterms:modified>
</cp:coreProperties>
</file>