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9" r:id="rId4"/>
    <p:sldId id="258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0" autoAdjust="0"/>
    <p:restoredTop sz="93682" autoAdjust="0"/>
  </p:normalViewPr>
  <p:slideViewPr>
    <p:cSldViewPr snapToGrid="0" snapToObjects="1">
      <p:cViewPr>
        <p:scale>
          <a:sx n="84" d="100"/>
          <a:sy n="84" d="100"/>
        </p:scale>
        <p:origin x="2888" y="9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BED197-FF0C-5547-ADD6-8C82F14B197E}" type="datetime1">
              <a:rPr kumimoji="1" lang="zh-CN" altLang="en-US" smtClean="0"/>
              <a:pPr/>
              <a:t>2018/11/4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3ECB3C-05AE-104F-9666-9932C2860D19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86352563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FDA579-7059-3445-8EF6-3C1DF911CB22}" type="datetime1">
              <a:rPr kumimoji="1" lang="zh-CN" altLang="en-US" smtClean="0"/>
              <a:pPr/>
              <a:t>2018/11/4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CF301-2FBB-6F4F-859A-F470C9D35FF9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5228974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CF301-2FBB-6F4F-859A-F470C9D35FF9}" type="slidenum">
              <a:rPr kumimoji="1" lang="zh-CN" altLang="en-US" smtClean="0"/>
              <a:pPr/>
              <a:t>1</a:t>
            </a:fld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34563D8-928C-DF45-8F27-55BABDE6915E}" type="datetime1">
              <a:rPr kumimoji="1" lang="zh-CN" altLang="en-US" smtClean="0"/>
              <a:pPr/>
              <a:t>2018/11/4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37010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0FDA579-7059-3445-8EF6-3C1DF911CB22}" type="datetime1">
              <a:rPr kumimoji="1" lang="zh-CN" altLang="en-US" smtClean="0"/>
              <a:pPr/>
              <a:t>2018/11/4</a:t>
            </a:fld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CCF301-2FBB-6F4F-859A-F470C9D35FF9}" type="slidenum">
              <a:rPr kumimoji="1" lang="zh-CN" altLang="en-US" smtClean="0"/>
              <a:pPr/>
              <a:t>5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7141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0FDA579-7059-3445-8EF6-3C1DF911CB22}" type="datetime1">
              <a:rPr kumimoji="1" lang="zh-CN" altLang="en-US" smtClean="0"/>
              <a:pPr/>
              <a:t>2018/11/4</a:t>
            </a:fld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CCF301-2FBB-6F4F-859A-F470C9D35FF9}" type="slidenum">
              <a:rPr kumimoji="1" lang="zh-CN" altLang="en-US" smtClean="0"/>
              <a:pPr/>
              <a:t>6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68546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059113" y="4149725"/>
            <a:ext cx="5184775" cy="13366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84913"/>
            <a:ext cx="1293813" cy="457200"/>
          </a:xfrm>
        </p:spPr>
        <p:txBody>
          <a:bodyPr/>
          <a:lstStyle>
            <a:lvl1pPr>
              <a:defRPr/>
            </a:lvl1pPr>
          </a:lstStyle>
          <a:p>
            <a:fld id="{A1F49D05-AB4A-A642-B455-8926FC1C8E1F}" type="datetime1">
              <a:rPr kumimoji="1" lang="zh-CN" altLang="en-US" smtClean="0"/>
              <a:pPr/>
              <a:t>2018/11/4</a:t>
            </a:fld>
            <a:endParaRPr kumimoji="1" lang="zh-CN" altLang="en-US"/>
          </a:p>
        </p:txBody>
      </p:sp>
      <p:sp>
        <p:nvSpPr>
          <p:cNvPr id="189444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2195513" y="6202363"/>
            <a:ext cx="5113337" cy="539750"/>
          </a:xfrm>
        </p:spPr>
        <p:txBody>
          <a:bodyPr/>
          <a:lstStyle>
            <a:lvl1pPr>
              <a:defRPr/>
            </a:lvl1pPr>
          </a:lstStyle>
          <a:p>
            <a:endParaRPr kumimoji="1" lang="zh-CN" altLang="en-US"/>
          </a:p>
        </p:txBody>
      </p:sp>
      <p:sp>
        <p:nvSpPr>
          <p:cNvPr id="189445" name="Rectangle 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CA4EF33-A686-C14B-B68D-613B319DF6ED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  <p:sp>
        <p:nvSpPr>
          <p:cNvPr id="189446" name="Oval 6"/>
          <p:cNvSpPr>
            <a:spLocks noChangeArrowheads="1"/>
          </p:cNvSpPr>
          <p:nvPr/>
        </p:nvSpPr>
        <p:spPr bwMode="auto">
          <a:xfrm>
            <a:off x="228600" y="1635125"/>
            <a:ext cx="2514600" cy="2514600"/>
          </a:xfrm>
          <a:prstGeom prst="ellips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zh-CN">
              <a:latin typeface="Arial" charset="0"/>
            </a:endParaRPr>
          </a:p>
        </p:txBody>
      </p:sp>
      <p:sp>
        <p:nvSpPr>
          <p:cNvPr id="189447" name="Rectangle 7"/>
          <p:cNvSpPr>
            <a:spLocks noChangeArrowheads="1"/>
          </p:cNvSpPr>
          <p:nvPr/>
        </p:nvSpPr>
        <p:spPr bwMode="hidden">
          <a:xfrm>
            <a:off x="0" y="2397125"/>
            <a:ext cx="4724400" cy="1143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zh-CN" sz="2400"/>
          </a:p>
        </p:txBody>
      </p:sp>
      <p:sp>
        <p:nvSpPr>
          <p:cNvPr id="189448" name="Rectangle 8"/>
          <p:cNvSpPr>
            <a:spLocks noChangeArrowheads="1"/>
          </p:cNvSpPr>
          <p:nvPr/>
        </p:nvSpPr>
        <p:spPr bwMode="hidden">
          <a:xfrm>
            <a:off x="3962400" y="2397125"/>
            <a:ext cx="4724400" cy="1143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zh-CN" sz="2400"/>
          </a:p>
        </p:txBody>
      </p:sp>
      <p:sp>
        <p:nvSpPr>
          <p:cNvPr id="189449" name="Rectangle 9"/>
          <p:cNvSpPr>
            <a:spLocks noGrp="1" noChangeArrowheads="1"/>
          </p:cNvSpPr>
          <p:nvPr>
            <p:ph type="ctrTitle"/>
          </p:nvPr>
        </p:nvSpPr>
        <p:spPr>
          <a:xfrm>
            <a:off x="838200" y="2163763"/>
            <a:ext cx="7405688" cy="1600200"/>
          </a:xfrm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pic>
        <p:nvPicPr>
          <p:cNvPr id="189450" name="Picture 10" descr="t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2088" y="188913"/>
            <a:ext cx="1990725" cy="1095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89451" name="Picture 11" descr="NJU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260350"/>
            <a:ext cx="2303462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89452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6092825"/>
            <a:ext cx="9117012" cy="28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89453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8413"/>
            <a:ext cx="9117013" cy="28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F2976B1-C2B4-D949-9D25-6EF332D9A150}" type="datetime1">
              <a:rPr kumimoji="1" lang="zh-CN" altLang="en-US" smtClean="0"/>
              <a:pPr/>
              <a:t>2018/11/4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4EF33-A686-C14B-B68D-613B319DF6ED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45658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75425" y="404813"/>
            <a:ext cx="2035175" cy="547211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68313" y="404813"/>
            <a:ext cx="5954712" cy="547211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C92C97-A75F-6847-BD43-051CA1B99E3B}" type="datetime1">
              <a:rPr kumimoji="1" lang="zh-CN" altLang="en-US" smtClean="0"/>
              <a:pPr/>
              <a:t>2018/11/4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4EF33-A686-C14B-B68D-613B319DF6ED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98512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431338-6E84-4542-834D-A793CB8D2332}" type="datetime1">
              <a:rPr kumimoji="1" lang="zh-CN" altLang="en-US" smtClean="0"/>
              <a:pPr/>
              <a:t>2018/11/4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4EF33-A686-C14B-B68D-613B319DF6ED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846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BA4F2F-FF87-4B42-A477-18977AF77173}" type="datetime1">
              <a:rPr kumimoji="1" lang="zh-CN" altLang="en-US" smtClean="0"/>
              <a:pPr/>
              <a:t>2018/11/4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4EF33-A686-C14B-B68D-613B319DF6ED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99595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68313" y="1484313"/>
            <a:ext cx="3994150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14863" y="1484313"/>
            <a:ext cx="3995737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27952D-ACD4-8446-AD8D-C84C26CD07C3}" type="datetime1">
              <a:rPr kumimoji="1" lang="zh-CN" altLang="en-US" smtClean="0"/>
              <a:pPr/>
              <a:t>2018/11/4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4EF33-A686-C14B-B68D-613B319DF6ED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24744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DBBE8B-6DD4-8A4A-8327-A9DDD8F69269}" type="datetime1">
              <a:rPr kumimoji="1" lang="zh-CN" altLang="en-US" smtClean="0"/>
              <a:pPr/>
              <a:t>2018/11/4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4EF33-A686-C14B-B68D-613B319DF6ED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4655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BA7C5E-F3E9-FB41-9373-8C72B06D214D}" type="datetime1">
              <a:rPr kumimoji="1" lang="zh-CN" altLang="en-US" smtClean="0"/>
              <a:pPr/>
              <a:t>2018/11/4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4EF33-A686-C14B-B68D-613B319DF6ED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90046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B6FD6B-848A-C043-9068-87D8A260E3EF}" type="datetime1">
              <a:rPr kumimoji="1" lang="zh-CN" altLang="en-US" smtClean="0"/>
              <a:pPr/>
              <a:t>2018/11/4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4EF33-A686-C14B-B68D-613B319DF6ED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51703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1AC278-9704-504F-90CE-C78E249CF8E7}" type="datetime1">
              <a:rPr kumimoji="1" lang="zh-CN" altLang="en-US" smtClean="0"/>
              <a:pPr/>
              <a:t>2018/11/4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4EF33-A686-C14B-B68D-613B319DF6ED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69578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E15395-6596-7942-84CD-0743948C8254}" type="datetime1">
              <a:rPr kumimoji="1" lang="zh-CN" altLang="en-US" smtClean="0"/>
              <a:pPr/>
              <a:t>2018/11/4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4EF33-A686-C14B-B68D-613B319DF6ED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23446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png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ChangeArrowheads="1"/>
          </p:cNvSpPr>
          <p:nvPr/>
        </p:nvSpPr>
        <p:spPr bwMode="auto">
          <a:xfrm>
            <a:off x="0" y="1125538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zh-CN" sz="2400"/>
          </a:p>
        </p:txBody>
      </p:sp>
      <p:sp>
        <p:nvSpPr>
          <p:cNvPr id="188419" name="Rectangle 3"/>
          <p:cNvSpPr>
            <a:spLocks noChangeArrowheads="1"/>
          </p:cNvSpPr>
          <p:nvPr/>
        </p:nvSpPr>
        <p:spPr bwMode="auto">
          <a:xfrm>
            <a:off x="1447800" y="1125538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zh-CN" sz="2400"/>
          </a:p>
        </p:txBody>
      </p:sp>
      <p:sp>
        <p:nvSpPr>
          <p:cNvPr id="18842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04813"/>
            <a:ext cx="5616575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8842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84313"/>
            <a:ext cx="8142287" cy="439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pic>
        <p:nvPicPr>
          <p:cNvPr id="188422" name="Picture 6" descr="towe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2088" y="188913"/>
            <a:ext cx="1990725" cy="1095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8842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11188" y="6284913"/>
            <a:ext cx="1293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600">
                <a:latin typeface="+mn-lt"/>
              </a:defRPr>
            </a:lvl1pPr>
          </a:lstStyle>
          <a:p>
            <a:fld id="{4DFA4A3E-5CEE-6B48-B2F0-0534FCC3ABC7}" type="datetime1">
              <a:rPr kumimoji="1" lang="zh-CN" altLang="en-US" smtClean="0"/>
              <a:pPr/>
              <a:t>2018/11/4</a:t>
            </a:fld>
            <a:endParaRPr kumimoji="1" lang="zh-CN" altLang="en-US"/>
          </a:p>
        </p:txBody>
      </p:sp>
      <p:sp>
        <p:nvSpPr>
          <p:cNvPr id="18842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051050" y="6202363"/>
            <a:ext cx="52578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600">
                <a:latin typeface="+mn-lt"/>
              </a:defRPr>
            </a:lvl1pPr>
          </a:lstStyle>
          <a:p>
            <a:endParaRPr kumimoji="1" lang="zh-CN" altLang="en-US"/>
          </a:p>
        </p:txBody>
      </p:sp>
      <p:sp>
        <p:nvSpPr>
          <p:cNvPr id="18842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24750" y="6284913"/>
            <a:ext cx="933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+mn-lt"/>
              </a:defRPr>
            </a:lvl1pPr>
          </a:lstStyle>
          <a:p>
            <a:fld id="{4CA4EF33-A686-C14B-B68D-613B319DF6ED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  <p:pic>
        <p:nvPicPr>
          <p:cNvPr id="188426" name="Picture 1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6092825"/>
            <a:ext cx="9117012" cy="28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88427" name="Picture 11" descr="校徽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8" y="261938"/>
            <a:ext cx="665162" cy="790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9pPr>
    </p:titleStyle>
    <p:bodyStyle>
      <a:lvl1pPr marL="447675" indent="-44767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400">
          <a:solidFill>
            <a:schemeClr val="tx1"/>
          </a:solidFill>
          <a:latin typeface="+mn-lt"/>
          <a:ea typeface="+mn-ea"/>
        </a:defRPr>
      </a:lvl2pPr>
      <a:lvl3pPr marL="1293813" indent="-4032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3pPr>
      <a:lvl4pPr marL="1681163" indent="-38576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>
          <a:solidFill>
            <a:schemeClr val="tx1"/>
          </a:solidFill>
          <a:latin typeface="+mn-lt"/>
          <a:ea typeface="+mn-ea"/>
        </a:defRPr>
      </a:lvl4pPr>
      <a:lvl5pPr marL="20701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5pPr>
      <a:lvl6pPr marL="25273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6pPr>
      <a:lvl7pPr marL="29845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7pPr>
      <a:lvl8pPr marL="34417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8pPr>
      <a:lvl9pPr marL="38989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2014929" y="2695095"/>
            <a:ext cx="48526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CN" altLang="en-US" sz="3600" dirty="0" smtClean="0"/>
              <a:t>实验</a:t>
            </a:r>
            <a:r>
              <a:rPr kumimoji="1" lang="en-US" altLang="zh-CN" sz="3600" dirty="0"/>
              <a:t>4</a:t>
            </a:r>
            <a:r>
              <a:rPr kumimoji="1" lang="en-US" altLang="zh-CN" sz="3600" dirty="0" smtClean="0"/>
              <a:t>: </a:t>
            </a:r>
            <a:r>
              <a:rPr kumimoji="1" lang="zh-CN" altLang="en-US" sz="3600" dirty="0" smtClean="0"/>
              <a:t>软件分析与测试</a:t>
            </a:r>
            <a:endParaRPr kumimoji="1" lang="zh-CN" altLang="en-US" sz="3600" dirty="0"/>
          </a:p>
        </p:txBody>
      </p:sp>
      <p:sp>
        <p:nvSpPr>
          <p:cNvPr id="8" name="文本框 7"/>
          <p:cNvSpPr txBox="1"/>
          <p:nvPr/>
        </p:nvSpPr>
        <p:spPr>
          <a:xfrm>
            <a:off x="5837670" y="432417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  <p:sp>
        <p:nvSpPr>
          <p:cNvPr id="10" name="幻灯片编号占位符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CA4EF33-A686-C14B-B68D-613B319DF6ED}" type="slidenum">
              <a:rPr kumimoji="1" lang="zh-CN" altLang="en-US" smtClean="0"/>
              <a:pPr/>
              <a:t>1</a:t>
            </a:fld>
            <a:endParaRPr kumimoji="1"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5227053" y="5132213"/>
            <a:ext cx="2977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2466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实验目的</a:t>
            </a:r>
            <a:endParaRPr kumimoji="1" lang="en-US" altLang="zh-CN" dirty="0" smtClean="0"/>
          </a:p>
          <a:p>
            <a:pPr lvl="1"/>
            <a:r>
              <a:rPr lang="zh-CN" altLang="en-US" dirty="0" smtClean="0"/>
              <a:t>掌握简单的静态分析方法；</a:t>
            </a:r>
            <a:endParaRPr lang="en-US" altLang="zh-CN" dirty="0" smtClean="0"/>
          </a:p>
          <a:p>
            <a:pPr lvl="1"/>
            <a:r>
              <a:rPr lang="zh-CN" altLang="en-US" sz="2400" dirty="0" smtClean="0"/>
              <a:t>掌握单元测试用例，</a:t>
            </a:r>
            <a:r>
              <a:rPr lang="en-US" altLang="zh-CN" sz="2400" dirty="0" smtClean="0"/>
              <a:t>Android</a:t>
            </a:r>
            <a:r>
              <a:rPr lang="zh-CN" altLang="en-US" sz="2400" dirty="0" smtClean="0"/>
              <a:t>应用</a:t>
            </a:r>
            <a:r>
              <a:rPr lang="en-US" altLang="zh-CN" sz="2400" dirty="0" smtClean="0"/>
              <a:t>GUI</a:t>
            </a:r>
            <a:r>
              <a:rPr lang="zh-CN" altLang="en-US" sz="2400" dirty="0" smtClean="0"/>
              <a:t>测试测试用例的编写方法；</a:t>
            </a:r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4EF33-A686-C14B-B68D-613B319DF6ED}" type="slidenum">
              <a:rPr kumimoji="1" lang="zh-CN" altLang="en-US" smtClean="0"/>
              <a:pPr/>
              <a:t>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67248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实验内容</a:t>
            </a:r>
            <a:endParaRPr kumimoji="1" lang="en-US" altLang="zh-CN" dirty="0" smtClean="0"/>
          </a:p>
          <a:p>
            <a:pPr lvl="1"/>
            <a:r>
              <a:rPr lang="zh-CN" altLang="en-US" dirty="0" smtClean="0"/>
              <a:t>安装并熟悉实验环境</a:t>
            </a:r>
          </a:p>
          <a:p>
            <a:pPr lvl="1"/>
            <a:r>
              <a:rPr lang="zh-CN" altLang="en-US" dirty="0" smtClean="0"/>
              <a:t>静态分析</a:t>
            </a:r>
          </a:p>
          <a:p>
            <a:pPr lvl="2"/>
            <a:r>
              <a:rPr lang="zh-CN" altLang="en-US" dirty="0" smtClean="0"/>
              <a:t>使用</a:t>
            </a:r>
            <a:r>
              <a:rPr lang="en-US" altLang="zh-CN" dirty="0" smtClean="0"/>
              <a:t>Lint</a:t>
            </a:r>
            <a:r>
              <a:rPr lang="zh-CN" altLang="en-US" dirty="0" smtClean="0"/>
              <a:t>对项目进行静态分析</a:t>
            </a:r>
          </a:p>
          <a:p>
            <a:pPr lvl="2"/>
            <a:r>
              <a:rPr lang="zh-CN" altLang="en-US" dirty="0" smtClean="0"/>
              <a:t>对</a:t>
            </a:r>
            <a:r>
              <a:rPr lang="en-US" altLang="zh-CN" dirty="0" smtClean="0"/>
              <a:t>Lint</a:t>
            </a:r>
            <a:r>
              <a:rPr lang="zh-CN" altLang="en-US" dirty="0" smtClean="0"/>
              <a:t>分析结果进行理解并在此基础上修改代码</a:t>
            </a:r>
            <a:endParaRPr lang="en-US" altLang="zh-CN" dirty="0" smtClean="0"/>
          </a:p>
          <a:p>
            <a:pPr lvl="1"/>
            <a:r>
              <a:rPr kumimoji="1" lang="zh-CN" altLang="en-US" dirty="0" smtClean="0"/>
              <a:t>单元测试</a:t>
            </a:r>
          </a:p>
          <a:p>
            <a:pPr lvl="2"/>
            <a:r>
              <a:rPr kumimoji="1" lang="zh-CN" altLang="en-US" dirty="0" smtClean="0"/>
              <a:t>针对自己扩展的模块编写单元测试测试用例</a:t>
            </a:r>
          </a:p>
          <a:p>
            <a:pPr lvl="2"/>
            <a:r>
              <a:rPr kumimoji="1" lang="zh-CN" altLang="en-US" dirty="0" smtClean="0"/>
              <a:t>执行测试用例查看结果</a:t>
            </a:r>
          </a:p>
          <a:p>
            <a:pPr lvl="1"/>
            <a:r>
              <a:rPr kumimoji="1" lang="en-US" altLang="zh-CN" dirty="0" smtClean="0"/>
              <a:t>GUI</a:t>
            </a:r>
            <a:r>
              <a:rPr kumimoji="1" lang="zh-CN" altLang="en-US" dirty="0" smtClean="0"/>
              <a:t>测试</a:t>
            </a:r>
          </a:p>
          <a:p>
            <a:pPr lvl="2"/>
            <a:r>
              <a:rPr kumimoji="1" lang="zh-CN" altLang="en-US" dirty="0" smtClean="0"/>
              <a:t>针对自己扩展的模块编写</a:t>
            </a:r>
            <a:r>
              <a:rPr kumimoji="1" lang="en-US" altLang="zh-CN" dirty="0" smtClean="0"/>
              <a:t>GUI</a:t>
            </a:r>
            <a:r>
              <a:rPr kumimoji="1" lang="zh-CN" altLang="en-US" dirty="0" smtClean="0"/>
              <a:t>测试测试用例</a:t>
            </a:r>
          </a:p>
          <a:p>
            <a:pPr lvl="2"/>
            <a:r>
              <a:rPr kumimoji="1" lang="zh-CN" altLang="en-US" dirty="0" smtClean="0"/>
              <a:t>执行测试用例查看结果</a:t>
            </a:r>
            <a:endParaRPr kumimoji="1" lang="zh-CN" altLang="en-US" dirty="0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4EF33-A686-C14B-B68D-613B319DF6ED}" type="slidenum">
              <a:rPr kumimoji="1" lang="zh-CN" altLang="en-US" smtClean="0"/>
              <a:pPr/>
              <a:t>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72065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实验工具</a:t>
            </a:r>
            <a:endParaRPr kumimoji="1" lang="en-US" altLang="zh-CN" dirty="0" smtClean="0"/>
          </a:p>
          <a:p>
            <a:pPr lvl="1"/>
            <a:r>
              <a:rPr lang="en-US" altLang="zh-CN" dirty="0" smtClean="0"/>
              <a:t>Android</a:t>
            </a:r>
            <a:r>
              <a:rPr lang="zh-CN" altLang="en-US" dirty="0" smtClean="0"/>
              <a:t> </a:t>
            </a:r>
            <a:r>
              <a:rPr lang="en-US" altLang="zh-CN" dirty="0" smtClean="0"/>
              <a:t>Studio</a:t>
            </a:r>
            <a:endParaRPr lang="zh-CN" altLang="en-US" dirty="0"/>
          </a:p>
          <a:p>
            <a:pPr lvl="2"/>
            <a:r>
              <a:rPr lang="en-US" altLang="zh-CN" dirty="0" smtClean="0"/>
              <a:t>Android</a:t>
            </a:r>
            <a:r>
              <a:rPr lang="zh-CN" altLang="en-US" dirty="0" smtClean="0"/>
              <a:t> </a:t>
            </a:r>
            <a:r>
              <a:rPr lang="en-US" altLang="zh-CN" dirty="0" smtClean="0"/>
              <a:t>Studio</a:t>
            </a:r>
            <a:r>
              <a:rPr lang="zh-CN" altLang="en-US" dirty="0" smtClean="0"/>
              <a:t>已集成静态分析工具</a:t>
            </a:r>
            <a:r>
              <a:rPr lang="en-US" altLang="zh-CN" dirty="0" smtClean="0"/>
              <a:t>Lint</a:t>
            </a:r>
            <a:r>
              <a:rPr lang="zh-CN" altLang="en-US" dirty="0" smtClean="0"/>
              <a:t>及</a:t>
            </a:r>
            <a:r>
              <a:rPr lang="en-US" altLang="zh-CN" dirty="0" err="1" smtClean="0"/>
              <a:t>Junit</a:t>
            </a:r>
            <a:endParaRPr lang="zh-CN" altLang="en-US" dirty="0"/>
          </a:p>
          <a:p>
            <a:pPr lvl="1"/>
            <a:r>
              <a:rPr lang="en-US" altLang="zh-CN" dirty="0" err="1" smtClean="0"/>
              <a:t>Appium</a:t>
            </a:r>
            <a:endParaRPr lang="zh-CN" altLang="en-US" dirty="0" smtClean="0"/>
          </a:p>
          <a:p>
            <a:pPr lvl="2"/>
            <a:r>
              <a:rPr kumimoji="1" lang="zh-CN" altLang="en-US" dirty="0" smtClean="0"/>
              <a:t>执行</a:t>
            </a:r>
            <a:r>
              <a:rPr kumimoji="1" lang="en-US" altLang="zh-CN" dirty="0" smtClean="0"/>
              <a:t>GUI</a:t>
            </a:r>
            <a:r>
              <a:rPr kumimoji="1" lang="zh-CN" altLang="en-US" dirty="0" smtClean="0"/>
              <a:t>测试测试用例</a:t>
            </a:r>
            <a:endParaRPr kumimoji="1" lang="zh-CN" altLang="en-US" dirty="0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4EF33-A686-C14B-B68D-613B319DF6ED}" type="slidenum">
              <a:rPr kumimoji="1" lang="zh-CN" altLang="en-US" smtClean="0"/>
              <a:pPr/>
              <a:t>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53057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实验报告要求</a:t>
            </a:r>
            <a:endParaRPr kumimoji="1" lang="en-US" altLang="zh-CN" dirty="0" smtClean="0"/>
          </a:p>
          <a:p>
            <a:pPr lvl="1"/>
            <a:r>
              <a:rPr lang="zh-CN" altLang="en-US" dirty="0"/>
              <a:t>安装并熟悉实验</a:t>
            </a:r>
            <a:r>
              <a:rPr lang="zh-CN" altLang="en-US" dirty="0" smtClean="0"/>
              <a:t>环境</a:t>
            </a:r>
          </a:p>
          <a:p>
            <a:pPr lvl="2"/>
            <a:r>
              <a:rPr lang="zh-CN" altLang="en-US" dirty="0"/>
              <a:t>提交 </a:t>
            </a:r>
            <a:r>
              <a:rPr lang="zh-CN" altLang="en-US" dirty="0" smtClean="0"/>
              <a:t>至少一张使用 </a:t>
            </a:r>
            <a:r>
              <a:rPr lang="en-US" altLang="zh-CN" dirty="0" err="1"/>
              <a:t>Appium</a:t>
            </a:r>
            <a:r>
              <a:rPr lang="zh-CN" altLang="en-US" dirty="0"/>
              <a:t>获取控件信息功能</a:t>
            </a:r>
            <a:r>
              <a:rPr lang="zh-CN" altLang="en-US" dirty="0" smtClean="0"/>
              <a:t>获取应用页面控件的使用截图 </a:t>
            </a:r>
            <a:endParaRPr lang="zh-CN" altLang="en-US" dirty="0"/>
          </a:p>
          <a:p>
            <a:pPr lvl="1"/>
            <a:r>
              <a:rPr lang="zh-CN" altLang="en-US" dirty="0" smtClean="0"/>
              <a:t>静态分析</a:t>
            </a:r>
          </a:p>
          <a:p>
            <a:pPr lvl="2"/>
            <a:r>
              <a:rPr lang="zh-CN" altLang="en-US" dirty="0" smtClean="0"/>
              <a:t>以表格形式提交静态分析结果。</a:t>
            </a:r>
          </a:p>
          <a:p>
            <a:pPr lvl="2"/>
            <a:r>
              <a:rPr lang="zh-CN" altLang="en-US" dirty="0" smtClean="0"/>
              <a:t>表格包含两项：类别，数目</a:t>
            </a:r>
            <a:endParaRPr lang="zh-CN" altLang="en-US" dirty="0"/>
          </a:p>
          <a:p>
            <a:pPr lvl="1"/>
            <a:r>
              <a:rPr lang="zh-CN" altLang="en-US" dirty="0" smtClean="0"/>
              <a:t>单元测试</a:t>
            </a:r>
          </a:p>
          <a:p>
            <a:pPr lvl="2"/>
            <a:r>
              <a:rPr lang="zh-CN" altLang="en-US" dirty="0" smtClean="0"/>
              <a:t>以表格形式提交测试用例信息</a:t>
            </a:r>
          </a:p>
          <a:p>
            <a:pPr lvl="2"/>
            <a:r>
              <a:rPr lang="zh-CN" altLang="en-US" dirty="0" smtClean="0"/>
              <a:t>表格包含四项：所测方法</a:t>
            </a:r>
            <a:r>
              <a:rPr lang="zh-CN" altLang="en-US" dirty="0" smtClean="0"/>
              <a:t>、</a:t>
            </a:r>
            <a:r>
              <a:rPr lang="zh-CN" altLang="en-US" smtClean="0"/>
              <a:t>所测方法</a:t>
            </a:r>
            <a:r>
              <a:rPr lang="zh-CN" altLang="en-US" dirty="0" smtClean="0"/>
              <a:t>功能描述、</a:t>
            </a:r>
            <a:r>
              <a:rPr lang="zh-CN" altLang="en-US" dirty="0" smtClean="0"/>
              <a:t>测</a:t>
            </a:r>
            <a:r>
              <a:rPr lang="zh-CN" altLang="en-US" dirty="0" smtClean="0"/>
              <a:t>试用例数目、成功测试用例数目、失败测试用例数目</a:t>
            </a:r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4EF33-A686-C14B-B68D-613B319DF6ED}" type="slidenum">
              <a:rPr kumimoji="1" lang="zh-CN" altLang="en-US" smtClean="0"/>
              <a:pPr/>
              <a:t>5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6270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实验报告要求</a:t>
            </a:r>
            <a:endParaRPr kumimoji="1" lang="en-US" altLang="zh-CN" dirty="0" smtClean="0"/>
          </a:p>
          <a:p>
            <a:pPr lvl="1"/>
            <a:r>
              <a:rPr lang="en-US" altLang="zh-CN" dirty="0" smtClean="0"/>
              <a:t>GUI</a:t>
            </a:r>
            <a:r>
              <a:rPr lang="zh-CN" altLang="en-US" dirty="0" smtClean="0"/>
              <a:t>测试</a:t>
            </a:r>
          </a:p>
          <a:p>
            <a:pPr lvl="2"/>
            <a:r>
              <a:rPr lang="zh-CN" altLang="en-US" dirty="0" smtClean="0"/>
              <a:t>以表格形式提交测试用例信息</a:t>
            </a:r>
          </a:p>
          <a:p>
            <a:pPr lvl="2"/>
            <a:r>
              <a:rPr lang="zh-CN" altLang="en-US" dirty="0" smtClean="0"/>
              <a:t>表格包含三项：测试场景、测试用例数目、测试用例行数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命名要求：学号</a:t>
            </a:r>
            <a:r>
              <a:rPr lang="en-US" altLang="zh-CN" dirty="0" smtClean="0"/>
              <a:t>_</a:t>
            </a:r>
            <a:r>
              <a:rPr lang="zh-CN" altLang="en-US" dirty="0" smtClean="0"/>
              <a:t>姓名</a:t>
            </a:r>
            <a:r>
              <a:rPr lang="en-US" altLang="zh-CN" dirty="0" smtClean="0"/>
              <a:t>_</a:t>
            </a:r>
            <a:r>
              <a:rPr lang="zh-CN" altLang="en-US" dirty="0"/>
              <a:t>实验四实验</a:t>
            </a:r>
            <a:r>
              <a:rPr lang="zh-CN" altLang="en-US" dirty="0" smtClean="0"/>
              <a:t>报告，如</a:t>
            </a:r>
            <a:r>
              <a:rPr lang="en-US" altLang="zh-CN" dirty="0" smtClean="0"/>
              <a:t>123456_XX_</a:t>
            </a:r>
            <a:r>
              <a:rPr lang="zh-CN" altLang="en-US" dirty="0" smtClean="0"/>
              <a:t>实验四实验报告</a:t>
            </a:r>
            <a:endParaRPr lang="en-US" altLang="zh-CN" dirty="0" smtClean="0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4EF33-A686-C14B-B68D-613B319DF6ED}" type="slidenum">
              <a:rPr kumimoji="1" lang="zh-CN" altLang="en-US" smtClean="0"/>
              <a:pPr/>
              <a:t>6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7274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实验评分标准</a:t>
            </a:r>
            <a:endParaRPr kumimoji="1" lang="en-US" altLang="zh-CN" dirty="0" smtClean="0"/>
          </a:p>
          <a:p>
            <a:pPr lvl="1"/>
            <a:r>
              <a:rPr lang="zh-CN" altLang="en-US" dirty="0"/>
              <a:t>完成实验所</a:t>
            </a:r>
            <a:r>
              <a:rPr lang="zh-CN" altLang="en-US" dirty="0" smtClean="0"/>
              <a:t>需工具</a:t>
            </a:r>
            <a:r>
              <a:rPr lang="zh-CN" altLang="en-US" dirty="0"/>
              <a:t>的安装</a:t>
            </a:r>
            <a:r>
              <a:rPr lang="zh-CN" altLang="en-US" dirty="0" smtClean="0"/>
              <a:t>使用（</a:t>
            </a:r>
            <a:r>
              <a:rPr lang="en-US" altLang="zh-CN" dirty="0" smtClean="0"/>
              <a:t>60%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完成静态分析，并分析静态分析结果（</a:t>
            </a:r>
            <a:r>
              <a:rPr lang="en-US" altLang="zh-CN" dirty="0" smtClean="0"/>
              <a:t>10%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完成单元测试，并分析单元测试结果（</a:t>
            </a:r>
            <a:r>
              <a:rPr lang="en-US" altLang="zh-CN" dirty="0" smtClean="0"/>
              <a:t>10%</a:t>
            </a:r>
            <a:r>
              <a:rPr lang="zh-CN" altLang="en-US" dirty="0" smtClean="0"/>
              <a:t>）</a:t>
            </a:r>
          </a:p>
          <a:p>
            <a:pPr lvl="1"/>
            <a:r>
              <a:rPr lang="zh-CN" altLang="en-US" dirty="0" smtClean="0"/>
              <a:t>完成</a:t>
            </a:r>
            <a:r>
              <a:rPr lang="en-US" altLang="zh-CN" dirty="0" smtClean="0"/>
              <a:t>GUI</a:t>
            </a:r>
            <a:r>
              <a:rPr lang="zh-CN" altLang="en-US" dirty="0" smtClean="0"/>
              <a:t>测试，并分析</a:t>
            </a:r>
            <a:r>
              <a:rPr lang="en-US" altLang="zh-CN" dirty="0" smtClean="0"/>
              <a:t>GUI</a:t>
            </a:r>
            <a:r>
              <a:rPr lang="zh-CN" altLang="en-US" dirty="0" smtClean="0"/>
              <a:t>测试结果（</a:t>
            </a:r>
            <a:r>
              <a:rPr lang="en-US" altLang="zh-CN" dirty="0" smtClean="0"/>
              <a:t>10%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endParaRPr lang="en-US" altLang="zh-CN" dirty="0" smtClean="0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4EF33-A686-C14B-B68D-613B319DF6ED}" type="slidenum">
              <a:rPr kumimoji="1" lang="zh-CN" altLang="en-US" smtClean="0"/>
              <a:pPr/>
              <a:t>7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13488274"/>
      </p:ext>
    </p:extLst>
  </p:cSld>
  <p:clrMapOvr>
    <a:masterClrMapping/>
  </p:clrMapOvr>
</p:sld>
</file>

<file path=ppt/theme/theme1.xml><?xml version="1.0" encoding="utf-8"?>
<a:theme xmlns:a="http://schemas.openxmlformats.org/drawingml/2006/main" name="南京大学ppt主题">
  <a:themeElements>
    <a:clrScheme name="Axi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Axis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lnDef>
  </a:objectDefaults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南京大学ppt主题.thmx</Template>
  <TotalTime>10159</TotalTime>
  <Words>320</Words>
  <Application>Microsoft Macintosh PowerPoint</Application>
  <PresentationFormat>全屏显示(4:3)</PresentationFormat>
  <Paragraphs>52</Paragraphs>
  <Slides>7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Calibri</vt:lpstr>
      <vt:lpstr>Wingdings</vt:lpstr>
      <vt:lpstr>宋体</vt:lpstr>
      <vt:lpstr>Arial</vt:lpstr>
      <vt:lpstr>南京大学ppt主题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nju xu</dc:creator>
  <cp:lastModifiedBy>Microsoft Office 用户</cp:lastModifiedBy>
  <cp:revision>363</cp:revision>
  <dcterms:created xsi:type="dcterms:W3CDTF">2017-02-25T07:27:53Z</dcterms:created>
  <dcterms:modified xsi:type="dcterms:W3CDTF">2018-11-04T09:11:22Z</dcterms:modified>
</cp:coreProperties>
</file>