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72" y="1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>
            <a:extLst>
              <a:ext uri="{FF2B5EF4-FFF2-40B4-BE49-F238E27FC236}">
                <a16:creationId xmlns:a16="http://schemas.microsoft.com/office/drawing/2014/main" id="{3C87DEDB-4BBB-B747-8000-0D41584D45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635125"/>
            <a:ext cx="3352800" cy="2514600"/>
          </a:xfrm>
          <a:prstGeom prst="ellips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endParaRPr lang="zh-CN" altLang="en-US" sz="2400">
              <a:latin typeface="Arial" panose="020B0604020202020204" pitchFamily="34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94AC475-9291-674A-B3DC-7AB5CEF1624C}"/>
              </a:ext>
            </a:extLst>
          </p:cNvPr>
          <p:cNvSpPr>
            <a:spLocks noChangeArrowheads="1"/>
          </p:cNvSpPr>
          <p:nvPr/>
        </p:nvSpPr>
        <p:spPr bwMode="hidden">
          <a:xfrm>
            <a:off x="0" y="2397125"/>
            <a:ext cx="6299200" cy="1143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endParaRPr lang="zh-CN" altLang="en-US" sz="2400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04638739-C2DB-664E-9732-040E73FA10E6}"/>
              </a:ext>
            </a:extLst>
          </p:cNvPr>
          <p:cNvSpPr>
            <a:spLocks noChangeArrowheads="1"/>
          </p:cNvSpPr>
          <p:nvPr/>
        </p:nvSpPr>
        <p:spPr bwMode="hidden">
          <a:xfrm>
            <a:off x="5283200" y="2397125"/>
            <a:ext cx="6299200" cy="1143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endParaRPr lang="zh-CN" altLang="en-US" sz="2400"/>
          </a:p>
        </p:txBody>
      </p:sp>
      <p:pic>
        <p:nvPicPr>
          <p:cNvPr id="7" name="Picture 11" descr="NJU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51" y="260351"/>
            <a:ext cx="3071283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6092826"/>
            <a:ext cx="1215601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268414"/>
            <a:ext cx="12156017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" descr="tow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7701" y="1"/>
            <a:ext cx="26543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143626"/>
            <a:ext cx="1471084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18944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078818" y="4149726"/>
            <a:ext cx="6913033" cy="13366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189449" name="Rectangle 9"/>
          <p:cNvSpPr>
            <a:spLocks noGrp="1" noChangeArrowheads="1"/>
          </p:cNvSpPr>
          <p:nvPr>
            <p:ph type="ctrTitle"/>
          </p:nvPr>
        </p:nvSpPr>
        <p:spPr>
          <a:xfrm>
            <a:off x="1117600" y="2163763"/>
            <a:ext cx="9874251" cy="16002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A36C4256-D8E6-EA44-BDDE-40A486183A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4401" y="6284913"/>
            <a:ext cx="1725084" cy="457200"/>
          </a:xfrm>
        </p:spPr>
        <p:txBody>
          <a:bodyPr/>
          <a:lstStyle>
            <a:lvl1pPr>
              <a:defRPr/>
            </a:lvl1pPr>
          </a:lstStyle>
          <a:p>
            <a:fld id="{80149FCE-1D9C-4431-93D2-CB7357462E8D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B7585A5B-6D96-E84D-B898-35FC0A661C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927351" y="6202363"/>
            <a:ext cx="6817783" cy="5397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ED575C26-76B4-124B-90D4-D35F0509D6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10572751" y="6215063"/>
            <a:ext cx="1244600" cy="457200"/>
          </a:xfrm>
        </p:spPr>
        <p:txBody>
          <a:bodyPr/>
          <a:lstStyle>
            <a:lvl1pPr>
              <a:defRPr/>
            </a:lvl1pPr>
          </a:lstStyle>
          <a:p>
            <a:fld id="{38B0927F-9206-4B97-BC0A-180F8ED6C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639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8569AAFF-C7BC-4448-B006-6039F4C76E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149FCE-1D9C-4431-93D2-CB7357462E8D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F27CC3B7-A714-6B4A-BCED-C8D71E8DDA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F70BF21A-2EE5-B84F-AC91-DF095CCAB0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B0927F-9206-4B97-BC0A-180F8ED6C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216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67234" y="404813"/>
            <a:ext cx="2713567" cy="547211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4417" y="404813"/>
            <a:ext cx="7939616" cy="5472112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8569AAFF-C7BC-4448-B006-6039F4C76E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149FCE-1D9C-4431-93D2-CB7357462E8D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F27CC3B7-A714-6B4A-BCED-C8D71E8DDA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F70BF21A-2EE5-B84F-AC91-DF095CCAB0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B0927F-9206-4B97-BC0A-180F8ED6C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339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8569AAFF-C7BC-4448-B006-6039F4C76E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149FCE-1D9C-4431-93D2-CB7357462E8D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F27CC3B7-A714-6B4A-BCED-C8D71E8DDA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F70BF21A-2EE5-B84F-AC91-DF095CCAB0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B0927F-9206-4B97-BC0A-180F8ED6C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136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8569AAFF-C7BC-4448-B006-6039F4C76E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149FCE-1D9C-4431-93D2-CB7357462E8D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F27CC3B7-A714-6B4A-BCED-C8D71E8DDA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F70BF21A-2EE5-B84F-AC91-DF095CCAB0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B0927F-9206-4B97-BC0A-180F8ED6C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27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4418" y="1484313"/>
            <a:ext cx="5325533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53152" y="1484313"/>
            <a:ext cx="5327649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8569AAFF-C7BC-4448-B006-6039F4C76E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149FCE-1D9C-4431-93D2-CB7357462E8D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F27CC3B7-A714-6B4A-BCED-C8D71E8DDA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F70BF21A-2EE5-B84F-AC91-DF095CCAB0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B0927F-9206-4B97-BC0A-180F8ED6C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159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569AAFF-C7BC-4448-B006-6039F4C76E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149FCE-1D9C-4431-93D2-CB7357462E8D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F27CC3B7-A714-6B4A-BCED-C8D71E8DDA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F70BF21A-2EE5-B84F-AC91-DF095CCAB0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B0927F-9206-4B97-BC0A-180F8ED6C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056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8569AAFF-C7BC-4448-B006-6039F4C76E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149FCE-1D9C-4431-93D2-CB7357462E8D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F27CC3B7-A714-6B4A-BCED-C8D71E8DDA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F70BF21A-2EE5-B84F-AC91-DF095CCAB0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B0927F-9206-4B97-BC0A-180F8ED6C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093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8569AAFF-C7BC-4448-B006-6039F4C76E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149FCE-1D9C-4431-93D2-CB7357462E8D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F27CC3B7-A714-6B4A-BCED-C8D71E8DDA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F70BF21A-2EE5-B84F-AC91-DF095CCAB0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B0927F-9206-4B97-BC0A-180F8ED6C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90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8569AAFF-C7BC-4448-B006-6039F4C76E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149FCE-1D9C-4431-93D2-CB7357462E8D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F27CC3B7-A714-6B4A-BCED-C8D71E8DDA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F70BF21A-2EE5-B84F-AC91-DF095CCAB0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B0927F-9206-4B97-BC0A-180F8ED6C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95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8569AAFF-C7BC-4448-B006-6039F4C76E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149FCE-1D9C-4431-93D2-CB7357462E8D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F27CC3B7-A714-6B4A-BCED-C8D71E8DDA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F70BF21A-2EE5-B84F-AC91-DF095CCAB0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B0927F-9206-4B97-BC0A-180F8ED6C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36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B225001-B063-5348-BA4D-48658DCAF3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25538"/>
            <a:ext cx="28448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endParaRPr lang="zh-CN" altLang="en-US" sz="2400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6B06CD3-B31C-4445-875C-E42946976C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0400" y="1125538"/>
            <a:ext cx="9652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endParaRPr lang="zh-CN" altLang="en-US" sz="240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390651" y="404813"/>
            <a:ext cx="7488767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4418" y="1484313"/>
            <a:ext cx="10856383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pic>
        <p:nvPicPr>
          <p:cNvPr id="1030" name="Picture 6" descr="towe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7701" y="1"/>
            <a:ext cx="26543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8423" name="Rectangle 7">
            <a:extLst>
              <a:ext uri="{FF2B5EF4-FFF2-40B4-BE49-F238E27FC236}">
                <a16:creationId xmlns:a16="http://schemas.microsoft.com/office/drawing/2014/main" id="{8569AAFF-C7BC-4448-B006-6039F4C76EB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4917" y="6284913"/>
            <a:ext cx="172508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>
                <a:latin typeface="Arial" charset="0"/>
                <a:ea typeface="宋体" charset="0"/>
                <a:cs typeface="宋体" charset="0"/>
              </a:defRPr>
            </a:lvl1pPr>
          </a:lstStyle>
          <a:p>
            <a:fld id="{80149FCE-1D9C-4431-93D2-CB7357462E8D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188424" name="Rectangle 8">
            <a:extLst>
              <a:ext uri="{FF2B5EF4-FFF2-40B4-BE49-F238E27FC236}">
                <a16:creationId xmlns:a16="http://schemas.microsoft.com/office/drawing/2014/main" id="{F27CC3B7-A714-6B4A-BCED-C8D71E8DDAE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34733" y="6202363"/>
            <a:ext cx="70104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>
                <a:latin typeface="Arial" charset="0"/>
                <a:ea typeface="宋体" charset="0"/>
                <a:cs typeface="宋体" charset="0"/>
              </a:defRPr>
            </a:lvl1pPr>
          </a:lstStyle>
          <a:p>
            <a:endParaRPr lang="en-US"/>
          </a:p>
        </p:txBody>
      </p:sp>
      <p:sp>
        <p:nvSpPr>
          <p:cNvPr id="188425" name="Rectangle 9">
            <a:extLst>
              <a:ext uri="{FF2B5EF4-FFF2-40B4-BE49-F238E27FC236}">
                <a16:creationId xmlns:a16="http://schemas.microsoft.com/office/drawing/2014/main" id="{F70BF21A-2EE5-B84F-AC91-DF095CCAB0E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668000" y="6215063"/>
            <a:ext cx="124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fld id="{38B0927F-9206-4B97-BC0A-180F8ED6C76F}" type="slidenum">
              <a:rPr lang="en-US" smtClean="0"/>
              <a:t>‹#›</a:t>
            </a:fld>
            <a:endParaRPr lang="en-US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6092826"/>
            <a:ext cx="12156016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1" y="214314"/>
            <a:ext cx="8509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5263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+mj-lt"/>
          <a:ea typeface="+mj-ea"/>
          <a:cs typeface="宋体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Arial" charset="0"/>
          <a:ea typeface="宋体" pitchFamily="2" charset="-122"/>
          <a:cs typeface="宋体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Arial" charset="0"/>
          <a:ea typeface="宋体" pitchFamily="2" charset="-122"/>
          <a:cs typeface="宋体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Arial" charset="0"/>
          <a:ea typeface="宋体" pitchFamily="2" charset="-122"/>
          <a:cs typeface="宋体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Arial" charset="0"/>
          <a:ea typeface="宋体" pitchFamily="2" charset="-122"/>
          <a:cs typeface="宋体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9pPr>
    </p:titleStyle>
    <p:bodyStyle>
      <a:lvl1pPr marL="447675" indent="-44767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  <a:cs typeface="宋体" charset="0"/>
        </a:defRPr>
      </a:lvl1pPr>
      <a:lvl2pPr marL="889000" indent="-439738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¡"/>
        <a:defRPr kumimoji="1" sz="2400">
          <a:solidFill>
            <a:schemeClr val="tx1"/>
          </a:solidFill>
          <a:latin typeface="+mn-lt"/>
          <a:ea typeface="+mn-ea"/>
          <a:cs typeface="宋体" charset="0"/>
        </a:defRPr>
      </a:lvl2pPr>
      <a:lvl3pPr marL="1293813" indent="-4032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  <a:cs typeface="宋体" charset="0"/>
        </a:defRPr>
      </a:lvl3pPr>
      <a:lvl4pPr marL="1681163" indent="-38576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¡"/>
        <a:defRPr kumimoji="1" sz="2000">
          <a:solidFill>
            <a:schemeClr val="tx1"/>
          </a:solidFill>
          <a:latin typeface="+mn-lt"/>
          <a:ea typeface="+mn-ea"/>
          <a:cs typeface="宋体" charset="0"/>
        </a:defRPr>
      </a:lvl4pPr>
      <a:lvl5pPr marL="20701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kumimoji="1" sz="1600">
          <a:solidFill>
            <a:schemeClr val="tx1"/>
          </a:solidFill>
          <a:latin typeface="+mn-lt"/>
          <a:ea typeface="+mn-ea"/>
          <a:cs typeface="宋体" charset="0"/>
        </a:defRPr>
      </a:lvl5pPr>
      <a:lvl6pPr marL="25273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6pPr>
      <a:lvl7pPr marL="29845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7pPr>
      <a:lvl8pPr marL="34417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8pPr>
      <a:lvl9pPr marL="38989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android.com/training/basics/firstapp/building-ui" TargetMode="External"/><Relationship Id="rId2" Type="http://schemas.openxmlformats.org/officeDocument/2006/relationships/hyperlink" Target="https://developer.android.com/guide/?hl=zh-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eveloper.android.com/training/camera/" TargetMode="External"/><Relationship Id="rId5" Type="http://schemas.openxmlformats.org/officeDocument/2006/relationships/hyperlink" Target="https://developer.android.com/training/data-storage/room/" TargetMode="External"/><Relationship Id="rId4" Type="http://schemas.openxmlformats.org/officeDocument/2006/relationships/hyperlink" Target="https://developer.android.com/training/basics/firstapp/starting-activity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&#23454;&#39564;&#19977;&#35762;&#35299;.mp4" TargetMode="External"/><Relationship Id="rId2" Type="http://schemas.openxmlformats.org/officeDocument/2006/relationships/hyperlink" Target="https://developer.android.com/studio/debug/?hl=zh-c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078818" y="4332514"/>
            <a:ext cx="6913033" cy="1306286"/>
          </a:xfrm>
        </p:spPr>
        <p:txBody>
          <a:bodyPr>
            <a:normAutofit/>
          </a:bodyPr>
          <a:lstStyle/>
          <a:p>
            <a:pPr algn="r"/>
            <a:r>
              <a:rPr lang="zh-CN" altLang="en-US" sz="2800" dirty="0" smtClean="0"/>
              <a:t>助教：王乙飞</a:t>
            </a:r>
            <a:endParaRPr lang="en-US" altLang="zh-CN" sz="2800" dirty="0" smtClean="0"/>
          </a:p>
          <a:p>
            <a:pPr algn="r"/>
            <a:r>
              <a:rPr lang="en-US" altLang="zh-CN" sz="2800" dirty="0" smtClean="0"/>
              <a:t>2018.10.31</a:t>
            </a:r>
            <a:endParaRPr lang="en-US" sz="2800" dirty="0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 smtClean="0"/>
              <a:t>实验三：软件实现与构建实验</a:t>
            </a:r>
            <a:r>
              <a:rPr lang="en-US" altLang="zh-CN" sz="3600" dirty="0" smtClean="0"/>
              <a:t/>
            </a:r>
            <a:br>
              <a:rPr lang="en-US" altLang="zh-CN" sz="3600" dirty="0" smtClean="0"/>
            </a:br>
            <a:r>
              <a:rPr lang="zh-CN" altLang="en-US" sz="3600" dirty="0" smtClean="0"/>
              <a:t>（</a:t>
            </a:r>
            <a:r>
              <a:rPr lang="en-US" altLang="zh-CN" sz="3600" dirty="0" smtClean="0"/>
              <a:t>App</a:t>
            </a:r>
            <a:r>
              <a:rPr lang="zh-CN" altLang="en-US" sz="3600" dirty="0" smtClean="0"/>
              <a:t>新功能</a:t>
            </a:r>
            <a:r>
              <a:rPr lang="zh-CN" altLang="en-US" sz="3600" dirty="0" smtClean="0"/>
              <a:t>开发调试）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1408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实验目的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熟悉</a:t>
            </a:r>
            <a:r>
              <a:rPr kumimoji="1" lang="en-US" altLang="zh-CN" dirty="0" smtClean="0"/>
              <a:t>IDE</a:t>
            </a:r>
            <a:r>
              <a:rPr kumimoji="1" lang="zh-CN" altLang="en-US" dirty="0" smtClean="0"/>
              <a:t>构建、编码、编译、调试过程</a:t>
            </a:r>
          </a:p>
          <a:p>
            <a:r>
              <a:rPr kumimoji="1" lang="zh-CN" altLang="en-US" dirty="0" smtClean="0"/>
              <a:t>理解</a:t>
            </a:r>
            <a:r>
              <a:rPr kumimoji="1" lang="en-US" altLang="zh-CN" dirty="0" smtClean="0"/>
              <a:t>IDE</a:t>
            </a:r>
            <a:r>
              <a:rPr kumimoji="1" lang="zh-CN" altLang="en-US" dirty="0" smtClean="0"/>
              <a:t>在软件开发过程中</a:t>
            </a:r>
            <a:r>
              <a:rPr kumimoji="1" lang="zh-CN" altLang="en-US" smtClean="0"/>
              <a:t>的辅助作用</a:t>
            </a:r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20275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sz="3600" dirty="0" smtClean="0"/>
              <a:t>实验三</a:t>
            </a:r>
            <a:r>
              <a:rPr lang="zh-CN" altLang="en-US" sz="3600" dirty="0"/>
              <a:t>报告</a:t>
            </a:r>
            <a:r>
              <a:rPr lang="zh-CN" altLang="en-US" sz="3600" dirty="0" smtClean="0"/>
              <a:t>要求和给分标准</a:t>
            </a:r>
            <a:endParaRPr 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实验报告要求：</a:t>
            </a:r>
          </a:p>
          <a:p>
            <a:pPr lvl="1"/>
            <a:r>
              <a:rPr lang="zh-CN" altLang="en-US" dirty="0" smtClean="0"/>
              <a:t>开发</a:t>
            </a:r>
            <a:r>
              <a:rPr lang="en-US" altLang="zh-CN" dirty="0" smtClean="0"/>
              <a:t>/</a:t>
            </a:r>
            <a:r>
              <a:rPr lang="zh-CN" altLang="en-US" dirty="0" smtClean="0"/>
              <a:t>运行环境说明。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实现功能说明，相关文字描述，若能用之前介绍的工具（</a:t>
            </a:r>
            <a:r>
              <a:rPr lang="en-US" altLang="zh-CN" dirty="0" smtClean="0"/>
              <a:t>UML</a:t>
            </a:r>
            <a:r>
              <a:rPr lang="zh-CN" altLang="en-US" dirty="0" smtClean="0"/>
              <a:t>，</a:t>
            </a:r>
            <a:r>
              <a:rPr lang="en-US" altLang="zh-CN" dirty="0" smtClean="0"/>
              <a:t>IFML</a:t>
            </a:r>
            <a:r>
              <a:rPr lang="zh-CN" altLang="en-US" dirty="0" smtClean="0"/>
              <a:t>）准确描述实现功能，可酌情加分。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实验过程说明，若能详细说明实验过程中遇到的问题（环境配置、依赖管理、</a:t>
            </a:r>
            <a:r>
              <a:rPr lang="en-US" altLang="zh-CN" dirty="0" smtClean="0"/>
              <a:t>API</a:t>
            </a:r>
            <a:r>
              <a:rPr lang="zh-CN" altLang="en-US" dirty="0" smtClean="0"/>
              <a:t>调用等），以及解决方案，可酌情加分。</a:t>
            </a:r>
          </a:p>
          <a:p>
            <a:pPr lvl="1"/>
            <a:r>
              <a:rPr lang="zh-CN" altLang="en-US" dirty="0" smtClean="0"/>
              <a:t>实验结果说明，运行截图。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数据统计，界面数，控件数，活动个数，代码</a:t>
            </a:r>
            <a:r>
              <a:rPr lang="zh-CN" altLang="en-US" dirty="0"/>
              <a:t>行</a:t>
            </a:r>
            <a:r>
              <a:rPr lang="zh-CN" altLang="en-US" dirty="0" smtClean="0"/>
              <a:t>数</a:t>
            </a:r>
            <a:endParaRPr lang="en-US" altLang="zh-CN" dirty="0"/>
          </a:p>
          <a:p>
            <a:r>
              <a:rPr lang="zh-CN" altLang="en-US" dirty="0" smtClean="0"/>
              <a:t>提交实验报告给分</a:t>
            </a:r>
            <a:r>
              <a:rPr lang="en-US" altLang="zh-CN" dirty="0"/>
              <a:t>6</a:t>
            </a:r>
            <a:r>
              <a:rPr lang="en-US" altLang="zh-CN" dirty="0" smtClean="0"/>
              <a:t>0%</a:t>
            </a:r>
          </a:p>
        </p:txBody>
      </p:sp>
    </p:spTree>
    <p:extLst>
      <p:ext uri="{BB962C8B-B14F-4D97-AF65-F5344CB8AC3E}">
        <p14:creationId xmlns:p14="http://schemas.microsoft.com/office/powerpoint/2010/main" val="84166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sz="3600" dirty="0" smtClean="0"/>
              <a:t>实验三实验要求和给分标准</a:t>
            </a:r>
            <a:endParaRPr 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zh-CN" dirty="0" smtClean="0"/>
          </a:p>
          <a:p>
            <a:r>
              <a:rPr lang="zh-CN" altLang="en-US" dirty="0" smtClean="0"/>
              <a:t>添加多个界面且功能实现涉及本地数据读写，并能与第三方应用交互，如微信、照相机等（给分</a:t>
            </a:r>
            <a:r>
              <a:rPr lang="en-US" altLang="zh-CN" dirty="0" smtClean="0"/>
              <a:t>40%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dirty="0" smtClean="0"/>
              <a:t>添加多个界面且功能实现涉及本地数据读写（给分</a:t>
            </a:r>
            <a:r>
              <a:rPr lang="en-US" altLang="zh-CN" dirty="0" smtClean="0"/>
              <a:t>30%</a:t>
            </a:r>
            <a:r>
              <a:rPr lang="zh-CN" altLang="en-US" dirty="0" smtClean="0"/>
              <a:t>）</a:t>
            </a:r>
            <a:endParaRPr lang="en-US" altLang="zh-CN" dirty="0"/>
          </a:p>
          <a:p>
            <a:r>
              <a:rPr lang="zh-CN" altLang="en-US" dirty="0" smtClean="0"/>
              <a:t>添加一个界面且实现额外简单功能（给分</a:t>
            </a:r>
            <a:r>
              <a:rPr lang="en-US" altLang="zh-CN" dirty="0" smtClean="0"/>
              <a:t>20%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dirty="0" smtClean="0"/>
              <a:t>成功添加一个界面（要求至少主界面添加有进入的控件，在新界面有返回的控件）（给分</a:t>
            </a:r>
            <a:r>
              <a:rPr lang="en-US" altLang="zh-CN" dirty="0" smtClean="0"/>
              <a:t>10%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dirty="0" smtClean="0"/>
              <a:t>未能添加任何界面（给分</a:t>
            </a:r>
            <a:r>
              <a:rPr lang="en-US" altLang="zh-CN" dirty="0" smtClean="0"/>
              <a:t>0%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35124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安卓应用开发和调试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4418" y="1484313"/>
            <a:ext cx="10856383" cy="4655230"/>
          </a:xfrm>
        </p:spPr>
        <p:txBody>
          <a:bodyPr/>
          <a:lstStyle/>
          <a:p>
            <a:r>
              <a:rPr lang="zh-CN" altLang="en-US" dirty="0" smtClean="0"/>
              <a:t>官方教程</a:t>
            </a:r>
            <a:r>
              <a:rPr lang="en-US" u="sng" dirty="0" smtClean="0">
                <a:hlinkClick r:id="rId2"/>
              </a:rPr>
              <a:t>https</a:t>
            </a:r>
            <a:r>
              <a:rPr lang="en-US" u="sng" dirty="0">
                <a:hlinkClick r:id="rId2"/>
              </a:rPr>
              <a:t>://developer.android.com/guide/?hl=zh-cn</a:t>
            </a:r>
            <a:endParaRPr lang="en-US" altLang="zh-CN" dirty="0" smtClean="0"/>
          </a:p>
          <a:p>
            <a:r>
              <a:rPr lang="zh-CN" altLang="en-US" dirty="0"/>
              <a:t>添加控件（用户接口</a:t>
            </a:r>
            <a:r>
              <a:rPr lang="en-US" dirty="0"/>
              <a:t>user interface</a:t>
            </a:r>
            <a:r>
              <a:rPr lang="zh-CN" altLang="en-US" dirty="0"/>
              <a:t>）：</a:t>
            </a:r>
            <a:r>
              <a:rPr lang="en-US" u="sng" dirty="0">
                <a:hlinkClick r:id="rId3"/>
              </a:rPr>
              <a:t>https://developer.android.com/training/basics/firstapp/building-ui</a:t>
            </a:r>
            <a:endParaRPr lang="en-US" dirty="0"/>
          </a:p>
          <a:p>
            <a:r>
              <a:rPr lang="zh-CN" altLang="en-US" dirty="0"/>
              <a:t>添加界面（活动</a:t>
            </a:r>
            <a:r>
              <a:rPr lang="en-US" dirty="0"/>
              <a:t>activity</a:t>
            </a:r>
            <a:r>
              <a:rPr lang="zh-CN" altLang="en-US" dirty="0"/>
              <a:t>）：</a:t>
            </a:r>
            <a:r>
              <a:rPr lang="en-US" u="sng" dirty="0">
                <a:hlinkClick r:id="rId4"/>
              </a:rPr>
              <a:t>https://developer.android.com/training/basics/firstapp/starting-activity</a:t>
            </a:r>
            <a:endParaRPr lang="en-US" dirty="0"/>
          </a:p>
          <a:p>
            <a:r>
              <a:rPr lang="zh-CN" altLang="en-US" dirty="0"/>
              <a:t>本地数据存储：</a:t>
            </a:r>
            <a:r>
              <a:rPr lang="en-US" u="sng" dirty="0">
                <a:hlinkClick r:id="rId5"/>
              </a:rPr>
              <a:t>https://developer.android.com/training/data-storage/room/</a:t>
            </a:r>
            <a:endParaRPr lang="en-US" dirty="0"/>
          </a:p>
          <a:p>
            <a:r>
              <a:rPr lang="zh-CN" altLang="en-US" dirty="0"/>
              <a:t>与照相机交互：</a:t>
            </a:r>
            <a:r>
              <a:rPr lang="en-US" u="sng" dirty="0">
                <a:hlinkClick r:id="rId6"/>
              </a:rPr>
              <a:t>https://developer.android.com/training/camera/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20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安卓应用开发和调试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官方教程：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://developer.android.com/studio/debug/?</a:t>
            </a:r>
            <a:r>
              <a:rPr lang="en-US" dirty="0" smtClean="0">
                <a:hlinkClick r:id="rId2"/>
              </a:rPr>
              <a:t>hl=zh-cn</a:t>
            </a:r>
            <a:endParaRPr lang="en-US" dirty="0" smtClean="0"/>
          </a:p>
          <a:p>
            <a:r>
              <a:rPr lang="zh-CN" altLang="en-US" dirty="0" smtClean="0"/>
              <a:t>助教本人录制的开发和调试教程，</a:t>
            </a:r>
            <a:r>
              <a:rPr lang="zh-CN" altLang="en-US" dirty="0" smtClean="0">
                <a:hlinkClick r:id="rId3" action="ppaction://hlinkfile"/>
              </a:rPr>
              <a:t>实验三讲解</a:t>
            </a:r>
            <a:r>
              <a:rPr lang="en-US" altLang="zh-CN" dirty="0" smtClean="0">
                <a:hlinkClick r:id="rId3" action="ppaction://hlinkfile"/>
              </a:rPr>
              <a:t>.mp4</a:t>
            </a:r>
            <a:r>
              <a:rPr lang="zh-CN" altLang="en-US" dirty="0" smtClean="0"/>
              <a:t>。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094224"/>
      </p:ext>
    </p:extLst>
  </p:cSld>
  <p:clrMapOvr>
    <a:masterClrMapping/>
  </p:clrMapOvr>
</p:sld>
</file>

<file path=ppt/theme/theme1.xml><?xml version="1.0" encoding="utf-8"?>
<a:theme xmlns:a="http://schemas.openxmlformats.org/drawingml/2006/main" name="主题">
  <a:themeElements>
    <a:clrScheme name="Axi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Axis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>
            <a:lumMod val="75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宋体" pitchFamily="2" charset="-122"/>
          </a:defRPr>
        </a:defPPr>
      </a:lstStyle>
    </a:lnDef>
  </a:objectDefaults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主题" id="{5F6E64BC-32C1-4F57-9E21-D42BB12539F4}" vid="{D8DDD563-FBC4-42E3-BC39-146F902F745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主题</Template>
  <TotalTime>445</TotalTime>
  <Words>335</Words>
  <Application>Microsoft Office PowerPoint</Application>
  <PresentationFormat>宽屏</PresentationFormat>
  <Paragraphs>30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Arial</vt:lpstr>
      <vt:lpstr>Times New Roman</vt:lpstr>
      <vt:lpstr>Wingdings</vt:lpstr>
      <vt:lpstr>主题</vt:lpstr>
      <vt:lpstr>实验三：软件实现与构建实验 （App新功能开发调试）</vt:lpstr>
      <vt:lpstr>实验目的</vt:lpstr>
      <vt:lpstr>实验三报告要求和给分标准</vt:lpstr>
      <vt:lpstr>实验三实验要求和给分标准</vt:lpstr>
      <vt:lpstr>安卓应用开发和调试</vt:lpstr>
      <vt:lpstr>安卓应用开发和调试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软件工程实验三给分标准</dc:title>
  <dc:creator>Windows User</dc:creator>
  <cp:lastModifiedBy>Wang Yifei</cp:lastModifiedBy>
  <cp:revision>22</cp:revision>
  <dcterms:created xsi:type="dcterms:W3CDTF">2018-09-13T12:51:00Z</dcterms:created>
  <dcterms:modified xsi:type="dcterms:W3CDTF">2018-10-15T08:11:11Z</dcterms:modified>
</cp:coreProperties>
</file>