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72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>
            <a:extLst>
              <a:ext uri="{FF2B5EF4-FFF2-40B4-BE49-F238E27FC236}">
                <a16:creationId xmlns:a16="http://schemas.microsoft.com/office/drawing/2014/main" id="{3C87DEDB-4BBB-B747-8000-0D41584D4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35125"/>
            <a:ext cx="3352800" cy="2514600"/>
          </a:xfrm>
          <a:prstGeom prst="ellips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2400">
              <a:latin typeface="Arial" panose="020B0604020202020204" pitchFamily="34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94AC475-9291-674A-B3DC-7AB5CEF1624C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0" y="2397125"/>
            <a:ext cx="62992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240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4638739-C2DB-664E-9732-040E73FA10E6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5283200" y="2397125"/>
            <a:ext cx="6299200" cy="1143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2400"/>
          </a:p>
        </p:txBody>
      </p:sp>
      <p:pic>
        <p:nvPicPr>
          <p:cNvPr id="7" name="Picture 11" descr="NJU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1" y="260351"/>
            <a:ext cx="3071283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1" y="6092826"/>
            <a:ext cx="1215601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68414"/>
            <a:ext cx="121560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tow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701" y="1"/>
            <a:ext cx="26543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143626"/>
            <a:ext cx="1471084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894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4078818" y="4149726"/>
            <a:ext cx="6913033" cy="1336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1894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1117600" y="2163763"/>
            <a:ext cx="9874251" cy="16002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A36C4256-D8E6-EA44-BDDE-40A486183A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1" y="6284913"/>
            <a:ext cx="1725084" cy="457200"/>
          </a:xfrm>
        </p:spPr>
        <p:txBody>
          <a:bodyPr/>
          <a:lstStyle>
            <a:lvl1pPr>
              <a:defRPr/>
            </a:lvl1pPr>
          </a:lstStyle>
          <a:p>
            <a:fld id="{80149FCE-1D9C-4431-93D2-CB7357462E8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B7585A5B-6D96-E84D-B898-35FC0A661C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927351" y="6202363"/>
            <a:ext cx="6817783" cy="5397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ED575C26-76B4-124B-90D4-D35F0509D6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572751" y="6215063"/>
            <a:ext cx="1244600" cy="457200"/>
          </a:xfrm>
        </p:spPr>
        <p:txBody>
          <a:bodyPr/>
          <a:lstStyle>
            <a:lvl1pPr>
              <a:defRPr/>
            </a:lvl1pPr>
          </a:lstStyle>
          <a:p>
            <a:fld id="{38B0927F-9206-4B97-BC0A-180F8ED6C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3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569AAFF-C7BC-4448-B006-6039F4C76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49FCE-1D9C-4431-93D2-CB7357462E8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7CC3B7-A714-6B4A-BCED-C8D71E8D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70BF21A-2EE5-B84F-AC91-DF095CCAB0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0927F-9206-4B97-BC0A-180F8ED6C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36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569AAFF-C7BC-4448-B006-6039F4C76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49FCE-1D9C-4431-93D2-CB7357462E8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7CC3B7-A714-6B4A-BCED-C8D71E8D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70BF21A-2EE5-B84F-AC91-DF095CCAB0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0927F-9206-4B97-BC0A-180F8ED6C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27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4418" y="1484313"/>
            <a:ext cx="5325533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53152" y="1484313"/>
            <a:ext cx="5327649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569AAFF-C7BC-4448-B006-6039F4C76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49FCE-1D9C-4431-93D2-CB7357462E8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27CC3B7-A714-6B4A-BCED-C8D71E8D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70BF21A-2EE5-B84F-AC91-DF095CCAB0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0927F-9206-4B97-BC0A-180F8ED6C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15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569AAFF-C7BC-4448-B006-6039F4C76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49FCE-1D9C-4431-93D2-CB7357462E8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27CC3B7-A714-6B4A-BCED-C8D71E8D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70BF21A-2EE5-B84F-AC91-DF095CCAB0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0927F-9206-4B97-BC0A-180F8ED6C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56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8569AAFF-C7BC-4448-B006-6039F4C76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49FCE-1D9C-4431-93D2-CB7357462E8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27CC3B7-A714-6B4A-BCED-C8D71E8D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F70BF21A-2EE5-B84F-AC91-DF095CCAB0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0927F-9206-4B97-BC0A-180F8ED6C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9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8569AAFF-C7BC-4448-B006-6039F4C76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49FCE-1D9C-4431-93D2-CB7357462E8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27CC3B7-A714-6B4A-BCED-C8D71E8D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F70BF21A-2EE5-B84F-AC91-DF095CCAB0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0927F-9206-4B97-BC0A-180F8ED6C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0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569AAFF-C7BC-4448-B006-6039F4C76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49FCE-1D9C-4431-93D2-CB7357462E8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27CC3B7-A714-6B4A-BCED-C8D71E8D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70BF21A-2EE5-B84F-AC91-DF095CCAB0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0927F-9206-4B97-BC0A-180F8ED6C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569AAFF-C7BC-4448-B006-6039F4C76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49FCE-1D9C-4431-93D2-CB7357462E8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27CC3B7-A714-6B4A-BCED-C8D71E8D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70BF21A-2EE5-B84F-AC91-DF095CCAB0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0927F-9206-4B97-BC0A-180F8ED6C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36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569AAFF-C7BC-4448-B006-6039F4C76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49FCE-1D9C-4431-93D2-CB7357462E8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7CC3B7-A714-6B4A-BCED-C8D71E8D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70BF21A-2EE5-B84F-AC91-DF095CCAB0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0927F-9206-4B97-BC0A-180F8ED6C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6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67234" y="404813"/>
            <a:ext cx="2713567" cy="54721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4417" y="404813"/>
            <a:ext cx="7939616" cy="5472112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569AAFF-C7BC-4448-B006-6039F4C76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149FCE-1D9C-4431-93D2-CB7357462E8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7CC3B7-A714-6B4A-BCED-C8D71E8D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70BF21A-2EE5-B84F-AC91-DF095CCAB0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B0927F-9206-4B97-BC0A-180F8ED6C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339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B225001-B063-5348-BA4D-48658DCAF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5538"/>
            <a:ext cx="2844800" cy="101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2400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6B06CD3-B31C-4445-875C-E42946976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0400" y="1125538"/>
            <a:ext cx="9652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240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390651" y="404813"/>
            <a:ext cx="748876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8" y="1484313"/>
            <a:ext cx="10856383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030" name="Picture 6" descr="towe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701" y="1"/>
            <a:ext cx="26543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423" name="Rectangle 7">
            <a:extLst>
              <a:ext uri="{FF2B5EF4-FFF2-40B4-BE49-F238E27FC236}">
                <a16:creationId xmlns:a16="http://schemas.microsoft.com/office/drawing/2014/main" id="{8569AAFF-C7BC-4448-B006-6039F4C76EB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4917" y="6284913"/>
            <a:ext cx="172508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latin typeface="Arial" charset="0"/>
                <a:ea typeface="宋体" charset="0"/>
                <a:cs typeface="宋体" charset="0"/>
              </a:defRPr>
            </a:lvl1pPr>
          </a:lstStyle>
          <a:p>
            <a:fld id="{80149FCE-1D9C-4431-93D2-CB7357462E8D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188424" name="Rectangle 8">
            <a:extLst>
              <a:ext uri="{FF2B5EF4-FFF2-40B4-BE49-F238E27FC236}">
                <a16:creationId xmlns:a16="http://schemas.microsoft.com/office/drawing/2014/main" id="{F27CC3B7-A714-6B4A-BCED-C8D71E8DDAE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34733" y="6202363"/>
            <a:ext cx="70104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latin typeface="Arial" charset="0"/>
                <a:ea typeface="宋体" charset="0"/>
                <a:cs typeface="宋体" charset="0"/>
              </a:defRPr>
            </a:lvl1pPr>
          </a:lstStyle>
          <a:p>
            <a:endParaRPr lang="en-US"/>
          </a:p>
        </p:txBody>
      </p:sp>
      <p:sp>
        <p:nvSpPr>
          <p:cNvPr id="188425" name="Rectangle 9">
            <a:extLst>
              <a:ext uri="{FF2B5EF4-FFF2-40B4-BE49-F238E27FC236}">
                <a16:creationId xmlns:a16="http://schemas.microsoft.com/office/drawing/2014/main" id="{F70BF21A-2EE5-B84F-AC91-DF095CCAB0E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68000" y="6215063"/>
            <a:ext cx="124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38B0927F-9206-4B97-BC0A-180F8ED6C76F}" type="slidenum">
              <a:rPr lang="en-US" smtClean="0"/>
              <a:t>‹#›</a:t>
            </a:fld>
            <a:endParaRPr lang="en-US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1" y="6092826"/>
            <a:ext cx="1215601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1" y="214314"/>
            <a:ext cx="8509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526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+mj-lt"/>
          <a:ea typeface="+mj-ea"/>
          <a:cs typeface="宋体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Arial" charset="0"/>
          <a:ea typeface="宋体" pitchFamily="2" charset="-122"/>
          <a:cs typeface="宋体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Arial" charset="0"/>
          <a:ea typeface="宋体" pitchFamily="2" charset="-122"/>
          <a:cs typeface="宋体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Arial" charset="0"/>
          <a:ea typeface="宋体" pitchFamily="2" charset="-122"/>
          <a:cs typeface="宋体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Arial" charset="0"/>
          <a:ea typeface="宋体" pitchFamily="2" charset="-122"/>
          <a:cs typeface="宋体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447675" indent="-4476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宋体" charset="0"/>
        </a:defRPr>
      </a:lvl1pPr>
      <a:lvl2pPr marL="889000" indent="-439738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¡"/>
        <a:defRPr kumimoji="1" sz="2400">
          <a:solidFill>
            <a:schemeClr val="tx1"/>
          </a:solidFill>
          <a:latin typeface="+mn-lt"/>
          <a:ea typeface="+mn-ea"/>
          <a:cs typeface="宋体" charset="0"/>
        </a:defRPr>
      </a:lvl2pPr>
      <a:lvl3pPr marL="1293813" indent="-403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n"/>
        <a:defRPr kumimoji="1" sz="2000">
          <a:solidFill>
            <a:schemeClr val="tx1"/>
          </a:solidFill>
          <a:latin typeface="+mn-lt"/>
          <a:ea typeface="+mn-ea"/>
          <a:cs typeface="宋体" charset="0"/>
        </a:defRPr>
      </a:lvl3pPr>
      <a:lvl4pPr marL="1681163" indent="-385763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¡"/>
        <a:defRPr kumimoji="1" sz="2000">
          <a:solidFill>
            <a:schemeClr val="tx1"/>
          </a:solidFill>
          <a:latin typeface="+mn-lt"/>
          <a:ea typeface="+mn-ea"/>
          <a:cs typeface="宋体" charset="0"/>
        </a:defRPr>
      </a:lvl4pPr>
      <a:lvl5pPr marL="20701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n"/>
        <a:defRPr kumimoji="1" sz="1600">
          <a:solidFill>
            <a:schemeClr val="tx1"/>
          </a:solidFill>
          <a:latin typeface="+mn-lt"/>
          <a:ea typeface="+mn-ea"/>
          <a:cs typeface="宋体" charset="0"/>
        </a:defRPr>
      </a:lvl5pPr>
      <a:lvl6pPr marL="25273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6pPr>
      <a:lvl7pPr marL="29845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7pPr>
      <a:lvl8pPr marL="34417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8pPr>
      <a:lvl9pPr marL="38989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android.com/training/basics/firstapp/building-ui" TargetMode="External"/><Relationship Id="rId2" Type="http://schemas.openxmlformats.org/officeDocument/2006/relationships/hyperlink" Target="https://developer.android.com/guide/?hl=zh-c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veloper.android.com/training/camera/" TargetMode="External"/><Relationship Id="rId5" Type="http://schemas.openxmlformats.org/officeDocument/2006/relationships/hyperlink" Target="https://developer.android.com/training/data-storage/room/" TargetMode="External"/><Relationship Id="rId4" Type="http://schemas.openxmlformats.org/officeDocument/2006/relationships/hyperlink" Target="https://developer.android.com/training/basics/firstapp/starting-activity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23454;&#39564;&#19977;&#35762;&#35299;.mp4" TargetMode="External"/><Relationship Id="rId2" Type="http://schemas.openxmlformats.org/officeDocument/2006/relationships/hyperlink" Target="https://developer.android.com/studio/debug/?hl=zh-c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078818" y="4332514"/>
            <a:ext cx="6913033" cy="1306286"/>
          </a:xfrm>
        </p:spPr>
        <p:txBody>
          <a:bodyPr>
            <a:normAutofit/>
          </a:bodyPr>
          <a:lstStyle/>
          <a:p>
            <a:pPr algn="r"/>
            <a:r>
              <a:rPr lang="zh-CN" altLang="en-US" sz="2800" dirty="0" smtClean="0"/>
              <a:t>助教：王乙飞</a:t>
            </a:r>
            <a:endParaRPr lang="en-US" altLang="zh-CN" sz="2800" dirty="0" smtClean="0"/>
          </a:p>
          <a:p>
            <a:pPr algn="r"/>
            <a:r>
              <a:rPr lang="en-US" altLang="zh-CN" sz="2800" dirty="0" smtClean="0"/>
              <a:t>2018.10.31</a:t>
            </a:r>
            <a:endParaRPr lang="en-US" sz="2800" dirty="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实验三：软件实现与构建实验</a:t>
            </a:r>
            <a:r>
              <a:rPr lang="en-US" altLang="zh-CN" sz="3600" dirty="0" smtClean="0"/>
              <a:t/>
            </a:r>
            <a:br>
              <a:rPr lang="en-US" altLang="zh-CN" sz="3600" dirty="0" smtClean="0"/>
            </a:br>
            <a:r>
              <a:rPr lang="zh-CN" altLang="en-US" sz="3600" dirty="0" smtClean="0"/>
              <a:t>（</a:t>
            </a:r>
            <a:r>
              <a:rPr lang="en-US" altLang="zh-CN" sz="3600" dirty="0" smtClean="0"/>
              <a:t>App</a:t>
            </a:r>
            <a:r>
              <a:rPr lang="zh-CN" altLang="en-US" sz="3600" dirty="0" smtClean="0"/>
              <a:t>新功能</a:t>
            </a:r>
            <a:r>
              <a:rPr lang="zh-CN" altLang="en-US" sz="3600" dirty="0" smtClean="0"/>
              <a:t>开发调试）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1408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实验目的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熟悉</a:t>
            </a:r>
            <a:r>
              <a:rPr kumimoji="1" lang="en-US" altLang="zh-CN" dirty="0" smtClean="0"/>
              <a:t>IDE</a:t>
            </a:r>
            <a:r>
              <a:rPr kumimoji="1" lang="zh-CN" altLang="en-US" dirty="0" smtClean="0"/>
              <a:t>构建、编码、编译、调试过程</a:t>
            </a:r>
          </a:p>
          <a:p>
            <a:r>
              <a:rPr kumimoji="1" lang="zh-CN" altLang="en-US" dirty="0" smtClean="0"/>
              <a:t>理解</a:t>
            </a:r>
            <a:r>
              <a:rPr kumimoji="1" lang="en-US" altLang="zh-CN" dirty="0" smtClean="0"/>
              <a:t>IDE</a:t>
            </a:r>
            <a:r>
              <a:rPr kumimoji="1" lang="zh-CN" altLang="en-US" dirty="0" smtClean="0"/>
              <a:t>在软件开发过程中</a:t>
            </a:r>
            <a:r>
              <a:rPr kumimoji="1" lang="zh-CN" altLang="en-US" smtClean="0"/>
              <a:t>的辅助作用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0275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3600" dirty="0" smtClean="0"/>
              <a:t>实验三</a:t>
            </a:r>
            <a:r>
              <a:rPr lang="zh-CN" altLang="en-US" sz="3600" dirty="0"/>
              <a:t>报告</a:t>
            </a:r>
            <a:r>
              <a:rPr lang="zh-CN" altLang="en-US" sz="3600" dirty="0" smtClean="0"/>
              <a:t>要求和给分标准</a:t>
            </a:r>
            <a:endParaRPr 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实验报告要求：</a:t>
            </a:r>
          </a:p>
          <a:p>
            <a:pPr lvl="1"/>
            <a:r>
              <a:rPr lang="zh-CN" altLang="en-US" dirty="0" smtClean="0"/>
              <a:t>开发</a:t>
            </a:r>
            <a:r>
              <a:rPr lang="en-US" altLang="zh-CN" dirty="0" smtClean="0"/>
              <a:t>/</a:t>
            </a:r>
            <a:r>
              <a:rPr lang="zh-CN" altLang="en-US" dirty="0" smtClean="0"/>
              <a:t>运行环境说明。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实现功能说明，相关文字描述，若能用之前介绍的工具（</a:t>
            </a:r>
            <a:r>
              <a:rPr lang="en-US" altLang="zh-CN" dirty="0" smtClean="0"/>
              <a:t>UML</a:t>
            </a:r>
            <a:r>
              <a:rPr lang="zh-CN" altLang="en-US" dirty="0" smtClean="0"/>
              <a:t>，</a:t>
            </a:r>
            <a:r>
              <a:rPr lang="en-US" altLang="zh-CN" dirty="0" smtClean="0"/>
              <a:t>IFML</a:t>
            </a:r>
            <a:r>
              <a:rPr lang="zh-CN" altLang="en-US" dirty="0" smtClean="0"/>
              <a:t>）准确描述实现功能，可酌情加分。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实验过程说明，若能详细说明实验过程中遇到的问题（环境配置、依赖管理、</a:t>
            </a:r>
            <a:r>
              <a:rPr lang="en-US" altLang="zh-CN" dirty="0" smtClean="0"/>
              <a:t>API</a:t>
            </a:r>
            <a:r>
              <a:rPr lang="zh-CN" altLang="en-US" dirty="0" smtClean="0"/>
              <a:t>调用等），以及解决方案，可酌情加分。</a:t>
            </a:r>
          </a:p>
          <a:p>
            <a:pPr lvl="1"/>
            <a:r>
              <a:rPr lang="zh-CN" altLang="en-US" dirty="0" smtClean="0"/>
              <a:t>实验结果说明，运行截图。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数据统计，界面数，控件数，活动个数，代码</a:t>
            </a:r>
            <a:r>
              <a:rPr lang="zh-CN" altLang="en-US" dirty="0"/>
              <a:t>行</a:t>
            </a:r>
            <a:r>
              <a:rPr lang="zh-CN" altLang="en-US" dirty="0" smtClean="0"/>
              <a:t>数</a:t>
            </a:r>
            <a:endParaRPr lang="en-US" altLang="zh-CN" dirty="0"/>
          </a:p>
          <a:p>
            <a:r>
              <a:rPr lang="zh-CN" altLang="en-US" dirty="0" smtClean="0"/>
              <a:t>提交实验报告给分</a:t>
            </a:r>
            <a:r>
              <a:rPr lang="en-US" altLang="zh-CN" dirty="0"/>
              <a:t>6</a:t>
            </a:r>
            <a:r>
              <a:rPr lang="en-US" altLang="zh-CN" dirty="0" smtClean="0"/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84166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3600" dirty="0" smtClean="0"/>
              <a:t>实验三实验要求和给分标准</a:t>
            </a:r>
            <a:endParaRPr 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CN" dirty="0" smtClean="0"/>
          </a:p>
          <a:p>
            <a:r>
              <a:rPr lang="zh-CN" altLang="en-US" dirty="0" smtClean="0"/>
              <a:t>添加多个界面且功能实现涉及本地数据读写，并能与第三方应用交互，如微信、照相机等（给分</a:t>
            </a:r>
            <a:r>
              <a:rPr lang="en-US" altLang="zh-CN" dirty="0" smtClean="0"/>
              <a:t>40%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添加多个界面且功能实现涉及本地数据读写（给分</a:t>
            </a:r>
            <a:r>
              <a:rPr lang="en-US" altLang="zh-CN" dirty="0" smtClean="0"/>
              <a:t>30%</a:t>
            </a:r>
            <a:r>
              <a:rPr lang="zh-CN" altLang="en-US" dirty="0" smtClean="0"/>
              <a:t>）</a:t>
            </a:r>
            <a:endParaRPr lang="en-US" altLang="zh-CN" dirty="0"/>
          </a:p>
          <a:p>
            <a:r>
              <a:rPr lang="zh-CN" altLang="en-US" dirty="0" smtClean="0"/>
              <a:t>添加一个界面且实现额外简单功能（给分</a:t>
            </a:r>
            <a:r>
              <a:rPr lang="en-US" altLang="zh-CN" dirty="0" smtClean="0"/>
              <a:t>20%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成功添加一个界面（要求至少主界面添加有进入的控件，在新界面有返回的控件）（给分</a:t>
            </a:r>
            <a:r>
              <a:rPr lang="en-US" altLang="zh-CN" dirty="0" smtClean="0"/>
              <a:t>10%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未能添加任何界面（给分</a:t>
            </a:r>
            <a:r>
              <a:rPr lang="en-US" altLang="zh-CN" dirty="0" smtClean="0"/>
              <a:t>0%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5124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安卓应用开发和调试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4418" y="1484313"/>
            <a:ext cx="10856383" cy="4655230"/>
          </a:xfrm>
        </p:spPr>
        <p:txBody>
          <a:bodyPr/>
          <a:lstStyle/>
          <a:p>
            <a:r>
              <a:rPr lang="zh-CN" altLang="en-US" dirty="0" smtClean="0"/>
              <a:t>官方教程</a:t>
            </a:r>
            <a:r>
              <a:rPr lang="en-US" u="sng" dirty="0" smtClean="0">
                <a:hlinkClick r:id="rId2"/>
              </a:rPr>
              <a:t>https</a:t>
            </a:r>
            <a:r>
              <a:rPr lang="en-US" u="sng" dirty="0">
                <a:hlinkClick r:id="rId2"/>
              </a:rPr>
              <a:t>://developer.android.com/guide/?hl=zh-cn</a:t>
            </a:r>
            <a:endParaRPr lang="en-US" altLang="zh-CN" dirty="0" smtClean="0"/>
          </a:p>
          <a:p>
            <a:r>
              <a:rPr lang="zh-CN" altLang="en-US" dirty="0"/>
              <a:t>添加控件（用户接口</a:t>
            </a:r>
            <a:r>
              <a:rPr lang="en-US" dirty="0"/>
              <a:t>user interface</a:t>
            </a:r>
            <a:r>
              <a:rPr lang="zh-CN" altLang="en-US" dirty="0"/>
              <a:t>）：</a:t>
            </a:r>
            <a:r>
              <a:rPr lang="en-US" u="sng" dirty="0">
                <a:hlinkClick r:id="rId3"/>
              </a:rPr>
              <a:t>https://developer.android.com/training/basics/firstapp/building-ui</a:t>
            </a:r>
            <a:endParaRPr lang="en-US" dirty="0"/>
          </a:p>
          <a:p>
            <a:r>
              <a:rPr lang="zh-CN" altLang="en-US" dirty="0"/>
              <a:t>添加界面（活动</a:t>
            </a:r>
            <a:r>
              <a:rPr lang="en-US" dirty="0"/>
              <a:t>activity</a:t>
            </a:r>
            <a:r>
              <a:rPr lang="zh-CN" altLang="en-US" dirty="0"/>
              <a:t>）：</a:t>
            </a:r>
            <a:r>
              <a:rPr lang="en-US" u="sng" dirty="0">
                <a:hlinkClick r:id="rId4"/>
              </a:rPr>
              <a:t>https://developer.android.com/training/basics/firstapp/starting-activity</a:t>
            </a:r>
            <a:endParaRPr lang="en-US" dirty="0"/>
          </a:p>
          <a:p>
            <a:r>
              <a:rPr lang="zh-CN" altLang="en-US" dirty="0"/>
              <a:t>本地数据存储：</a:t>
            </a:r>
            <a:r>
              <a:rPr lang="en-US" u="sng" dirty="0">
                <a:hlinkClick r:id="rId5"/>
              </a:rPr>
              <a:t>https://developer.android.com/training/data-storage/room/</a:t>
            </a:r>
            <a:endParaRPr lang="en-US" dirty="0"/>
          </a:p>
          <a:p>
            <a:r>
              <a:rPr lang="zh-CN" altLang="en-US" dirty="0"/>
              <a:t>与照相机交互：</a:t>
            </a:r>
            <a:r>
              <a:rPr lang="en-US" u="sng" dirty="0">
                <a:hlinkClick r:id="rId6"/>
              </a:rPr>
              <a:t>https://developer.android.com/training/camera/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2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安卓应用开发和调试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官方教程：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://developer.android.com/studio/debug/?</a:t>
            </a:r>
            <a:r>
              <a:rPr lang="en-US" dirty="0" smtClean="0">
                <a:hlinkClick r:id="rId2"/>
              </a:rPr>
              <a:t>hl=zh-cn</a:t>
            </a:r>
            <a:endParaRPr lang="en-US" dirty="0" smtClean="0"/>
          </a:p>
          <a:p>
            <a:r>
              <a:rPr lang="zh-CN" altLang="en-US" dirty="0" smtClean="0"/>
              <a:t>助教本人录制的开发和调试教程，</a:t>
            </a:r>
            <a:r>
              <a:rPr lang="zh-CN" altLang="en-US" dirty="0" smtClean="0">
                <a:hlinkClick r:id="rId3" action="ppaction://hlinkfile"/>
              </a:rPr>
              <a:t>实验三讲解</a:t>
            </a:r>
            <a:r>
              <a:rPr lang="en-US" altLang="zh-CN" dirty="0" smtClean="0">
                <a:hlinkClick r:id="rId3" action="ppaction://hlinkfile"/>
              </a:rPr>
              <a:t>.mp4</a:t>
            </a:r>
            <a:r>
              <a:rPr lang="zh-CN" altLang="en-US" dirty="0" smtClean="0"/>
              <a:t>。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094224"/>
      </p:ext>
    </p:extLst>
  </p:cSld>
  <p:clrMapOvr>
    <a:masterClrMapping/>
  </p:clrMapOvr>
</p:sld>
</file>

<file path=ppt/theme/theme1.xml><?xml version="1.0" encoding="utf-8"?>
<a:theme xmlns:a="http://schemas.openxmlformats.org/drawingml/2006/main" name="主题">
  <a:themeElements>
    <a:clrScheme name="Axis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Axis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7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pitchFamily="2" charset="-122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主题" id="{5F6E64BC-32C1-4F57-9E21-D42BB12539F4}" vid="{D8DDD563-FBC4-42E3-BC39-146F902F745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</Template>
  <TotalTime>445</TotalTime>
  <Words>335</Words>
  <Application>Microsoft Office PowerPoint</Application>
  <PresentationFormat>宽屏</PresentationFormat>
  <Paragraphs>30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宋体</vt:lpstr>
      <vt:lpstr>Arial</vt:lpstr>
      <vt:lpstr>Times New Roman</vt:lpstr>
      <vt:lpstr>Wingdings</vt:lpstr>
      <vt:lpstr>主题</vt:lpstr>
      <vt:lpstr>实验三：软件实现与构建实验 （App新功能开发调试）</vt:lpstr>
      <vt:lpstr>实验目的</vt:lpstr>
      <vt:lpstr>实验三报告要求和给分标准</vt:lpstr>
      <vt:lpstr>实验三实验要求和给分标准</vt:lpstr>
      <vt:lpstr>安卓应用开发和调试</vt:lpstr>
      <vt:lpstr>安卓应用开发和调试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软件工程实验三给分标准</dc:title>
  <dc:creator>Windows User</dc:creator>
  <cp:lastModifiedBy>Wang Yifei</cp:lastModifiedBy>
  <cp:revision>22</cp:revision>
  <dcterms:created xsi:type="dcterms:W3CDTF">2018-09-13T12:51:00Z</dcterms:created>
  <dcterms:modified xsi:type="dcterms:W3CDTF">2018-10-15T08:11:11Z</dcterms:modified>
</cp:coreProperties>
</file>